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3" r:id="rId1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ABA69-BBEE-4D0C-9628-A5600CA4384A}" type="datetimeFigureOut">
              <a:rPr lang="es-MX" smtClean="0"/>
              <a:t>26/01/2023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CB031-A9C4-4EC1-BEB2-DF2F4E40142B}" type="slidenum">
              <a:rPr lang="es-MX" smtClean="0"/>
              <a:t>‹Nº›</a:t>
            </a:fld>
            <a:endParaRPr lang="es-MX"/>
          </a:p>
        </p:txBody>
      </p:sp>
    </p:spTree>
    <p:extLst>
      <p:ext uri="{BB962C8B-B14F-4D97-AF65-F5344CB8AC3E}">
        <p14:creationId xmlns:p14="http://schemas.microsoft.com/office/powerpoint/2010/main" val="3311403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88B8399-5CE9-4AF3-B21F-15CC16B1DBE3}" type="slidenum">
              <a:rPr lang="es-ES" smtClean="0"/>
              <a:t>2</a:t>
            </a:fld>
            <a:endParaRPr lang="es-ES" dirty="0"/>
          </a:p>
        </p:txBody>
      </p:sp>
    </p:spTree>
    <p:extLst>
      <p:ext uri="{BB962C8B-B14F-4D97-AF65-F5344CB8AC3E}">
        <p14:creationId xmlns:p14="http://schemas.microsoft.com/office/powerpoint/2010/main" val="2726127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88B8399-5CE9-4AF3-B21F-15CC16B1DBE3}" type="slidenum">
              <a:rPr lang="es-ES" smtClean="0"/>
              <a:t>3</a:t>
            </a:fld>
            <a:endParaRPr lang="es-ES" dirty="0"/>
          </a:p>
        </p:txBody>
      </p:sp>
    </p:spTree>
    <p:extLst>
      <p:ext uri="{BB962C8B-B14F-4D97-AF65-F5344CB8AC3E}">
        <p14:creationId xmlns:p14="http://schemas.microsoft.com/office/powerpoint/2010/main" val="1016258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88B8399-5CE9-4AF3-B21F-15CC16B1DBE3}" type="slidenum">
              <a:rPr lang="es-ES" smtClean="0"/>
              <a:t>4</a:t>
            </a:fld>
            <a:endParaRPr lang="es-ES" dirty="0"/>
          </a:p>
        </p:txBody>
      </p:sp>
    </p:spTree>
    <p:extLst>
      <p:ext uri="{BB962C8B-B14F-4D97-AF65-F5344CB8AC3E}">
        <p14:creationId xmlns:p14="http://schemas.microsoft.com/office/powerpoint/2010/main" val="102077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88B8399-5CE9-4AF3-B21F-15CC16B1DBE3}" type="slidenum">
              <a:rPr lang="es-ES" smtClean="0"/>
              <a:t>5</a:t>
            </a:fld>
            <a:endParaRPr lang="es-ES" dirty="0"/>
          </a:p>
        </p:txBody>
      </p:sp>
    </p:spTree>
    <p:extLst>
      <p:ext uri="{BB962C8B-B14F-4D97-AF65-F5344CB8AC3E}">
        <p14:creationId xmlns:p14="http://schemas.microsoft.com/office/powerpoint/2010/main" val="1005132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88B8399-5CE9-4AF3-B21F-15CC16B1DBE3}" type="slidenum">
              <a:rPr lang="es-ES" smtClean="0"/>
              <a:t>7</a:t>
            </a:fld>
            <a:endParaRPr lang="es-ES" dirty="0"/>
          </a:p>
        </p:txBody>
      </p:sp>
    </p:spTree>
    <p:extLst>
      <p:ext uri="{BB962C8B-B14F-4D97-AF65-F5344CB8AC3E}">
        <p14:creationId xmlns:p14="http://schemas.microsoft.com/office/powerpoint/2010/main" val="4104956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fld id="{D9E206E3-11DC-486D-B3CB-8DC8FBA7A965}" type="datetimeFigureOut">
              <a:rPr lang="es-MX" smtClean="0"/>
              <a:t>26/01/2023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B9D5E33-C24E-44E8-A219-CB3D2F6EA49F}" type="slidenum">
              <a:rPr lang="es-MX" smtClean="0"/>
              <a:t>‹Nº›</a:t>
            </a:fld>
            <a:endParaRPr lang="es-MX"/>
          </a:p>
        </p:txBody>
      </p:sp>
    </p:spTree>
    <p:extLst>
      <p:ext uri="{BB962C8B-B14F-4D97-AF65-F5344CB8AC3E}">
        <p14:creationId xmlns:p14="http://schemas.microsoft.com/office/powerpoint/2010/main" val="4146239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D9E206E3-11DC-486D-B3CB-8DC8FBA7A965}" type="datetimeFigureOut">
              <a:rPr lang="es-MX" smtClean="0"/>
              <a:t>26/01/2023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B9D5E33-C24E-44E8-A219-CB3D2F6EA49F}" type="slidenum">
              <a:rPr lang="es-MX" smtClean="0"/>
              <a:t>‹Nº›</a:t>
            </a:fld>
            <a:endParaRPr lang="es-MX"/>
          </a:p>
        </p:txBody>
      </p:sp>
    </p:spTree>
    <p:extLst>
      <p:ext uri="{BB962C8B-B14F-4D97-AF65-F5344CB8AC3E}">
        <p14:creationId xmlns:p14="http://schemas.microsoft.com/office/powerpoint/2010/main" val="240727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D9E206E3-11DC-486D-B3CB-8DC8FBA7A965}" type="datetimeFigureOut">
              <a:rPr lang="es-MX" smtClean="0"/>
              <a:t>26/01/2023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B9D5E33-C24E-44E8-A219-CB3D2F6EA49F}" type="slidenum">
              <a:rPr lang="es-MX" smtClean="0"/>
              <a:t>‹Nº›</a:t>
            </a:fld>
            <a:endParaRPr lang="es-MX"/>
          </a:p>
        </p:txBody>
      </p:sp>
    </p:spTree>
    <p:extLst>
      <p:ext uri="{BB962C8B-B14F-4D97-AF65-F5344CB8AC3E}">
        <p14:creationId xmlns:p14="http://schemas.microsoft.com/office/powerpoint/2010/main" val="2394066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Imágenes_Texto importante 01">
    <p:spTree>
      <p:nvGrpSpPr>
        <p:cNvPr id="1" name=""/>
        <p:cNvGrpSpPr/>
        <p:nvPr/>
      </p:nvGrpSpPr>
      <p:grpSpPr>
        <a:xfrm>
          <a:off x="0" y="0"/>
          <a:ext cx="0" cy="0"/>
          <a:chOff x="0" y="0"/>
          <a:chExt cx="0" cy="0"/>
        </a:xfrm>
      </p:grpSpPr>
      <p:sp>
        <p:nvSpPr>
          <p:cNvPr id="17" name="Marcador de posición de imagen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rtl="0"/>
            <a:r>
              <a:rPr lang="es-ES" noProof="0" dirty="0"/>
              <a:t>Insertar imagen</a:t>
            </a:r>
          </a:p>
        </p:txBody>
      </p:sp>
      <p:sp>
        <p:nvSpPr>
          <p:cNvPr id="12" name="Marcador de posición de imagen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rtlCol="0"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s-ES" noProof="0" dirty="0"/>
              <a:t>Insertar imagen</a:t>
            </a:r>
          </a:p>
        </p:txBody>
      </p:sp>
      <p:sp>
        <p:nvSpPr>
          <p:cNvPr id="13" name="Marcador de posición de texto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rtl="0">
              <a:lnSpc>
                <a:spcPct val="100000"/>
              </a:lnSpc>
              <a:spcBef>
                <a:spcPct val="0"/>
              </a:spcBef>
            </a:pPr>
            <a:r>
              <a:rPr lang="es-ES" noProof="0"/>
              <a:t>Editar estilos de texto del patrón</a:t>
            </a:r>
          </a:p>
        </p:txBody>
      </p:sp>
      <p:sp>
        <p:nvSpPr>
          <p:cNvPr id="2" name="Título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rtl="0">
              <a:lnSpc>
                <a:spcPct val="100000"/>
              </a:lnSpc>
            </a:pPr>
            <a:r>
              <a:rPr lang="es-ES" noProof="0" smtClean="0"/>
              <a:t>Haga clic para modificar el estilo de título del patrón</a:t>
            </a:r>
            <a:endParaRPr lang="es-ES" noProof="0"/>
          </a:p>
        </p:txBody>
      </p:sp>
      <p:sp>
        <p:nvSpPr>
          <p:cNvPr id="20" name="Marcador de número de diapositiva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es-ES" noProof="0" smtClean="0"/>
              <a:pPr algn="ctr" rtl="0"/>
              <a:t>‹Nº›</a:t>
            </a:fld>
            <a:endParaRPr lang="es-ES" noProof="0" dirty="0"/>
          </a:p>
        </p:txBody>
      </p:sp>
    </p:spTree>
    <p:extLst>
      <p:ext uri="{BB962C8B-B14F-4D97-AF65-F5344CB8AC3E}">
        <p14:creationId xmlns:p14="http://schemas.microsoft.com/office/powerpoint/2010/main" val="3357732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ierre">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es-ES" noProof="0" dirty="0"/>
              <a:t>Insertar imagen</a:t>
            </a:r>
          </a:p>
        </p:txBody>
      </p:sp>
      <p:sp>
        <p:nvSpPr>
          <p:cNvPr id="10" name="Título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rtl="0"/>
            <a:r>
              <a:rPr lang="es-ES" noProof="0"/>
              <a:t>TÍTULO</a:t>
            </a:r>
          </a:p>
        </p:txBody>
      </p:sp>
      <p:sp>
        <p:nvSpPr>
          <p:cNvPr id="17" name="Marcador de texto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es-ES" noProof="0"/>
              <a:t>Nombre</a:t>
            </a:r>
          </a:p>
        </p:txBody>
      </p:sp>
      <p:sp>
        <p:nvSpPr>
          <p:cNvPr id="18" name="Marcador de texto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es-ES" noProof="0"/>
              <a:t>Teléfono</a:t>
            </a:r>
          </a:p>
        </p:txBody>
      </p:sp>
      <p:sp>
        <p:nvSpPr>
          <p:cNvPr id="19" name="Marcador de texto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es-ES" noProof="0"/>
              <a:t>Correo electrónico</a:t>
            </a:r>
          </a:p>
        </p:txBody>
      </p:sp>
      <p:sp>
        <p:nvSpPr>
          <p:cNvPr id="20" name="Marcador de texto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es-ES" noProof="0"/>
              <a:t>Sitio web</a:t>
            </a:r>
          </a:p>
        </p:txBody>
      </p:sp>
      <p:sp>
        <p:nvSpPr>
          <p:cNvPr id="3" name="Marcador de contenido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rtlCol="0" anchor="ctr">
            <a:noAutofit/>
          </a:bodyPr>
          <a:lstStyle>
            <a:lvl1pPr marL="0" indent="0" algn="ctr">
              <a:buNone/>
              <a:defRPr sz="1050">
                <a:solidFill>
                  <a:schemeClr val="tx1"/>
                </a:solidFill>
              </a:defRPr>
            </a:lvl1pPr>
          </a:lstStyle>
          <a:p>
            <a:pPr lvl="0" rtl="0"/>
            <a:r>
              <a:rPr lang="es-ES" noProof="0"/>
              <a:t>Icono</a:t>
            </a:r>
          </a:p>
        </p:txBody>
      </p:sp>
      <p:sp>
        <p:nvSpPr>
          <p:cNvPr id="28" name="Marcador de contenido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rtlCol="0" anchor="ctr">
            <a:noAutofit/>
          </a:bodyPr>
          <a:lstStyle>
            <a:lvl1pPr marL="0" indent="0" algn="ctr">
              <a:buNone/>
              <a:defRPr sz="1050">
                <a:solidFill>
                  <a:schemeClr val="tx1"/>
                </a:solidFill>
              </a:defRPr>
            </a:lvl1pPr>
          </a:lstStyle>
          <a:p>
            <a:pPr lvl="0" rtl="0"/>
            <a:r>
              <a:rPr lang="es-ES" noProof="0"/>
              <a:t>Icono</a:t>
            </a:r>
          </a:p>
        </p:txBody>
      </p:sp>
      <p:sp>
        <p:nvSpPr>
          <p:cNvPr id="29" name="Marcador de contenido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rtlCol="0" anchor="ctr">
            <a:noAutofit/>
          </a:bodyPr>
          <a:lstStyle>
            <a:lvl1pPr marL="0" indent="0" algn="ctr">
              <a:buNone/>
              <a:defRPr sz="1050">
                <a:solidFill>
                  <a:schemeClr val="tx1"/>
                </a:solidFill>
              </a:defRPr>
            </a:lvl1pPr>
          </a:lstStyle>
          <a:p>
            <a:pPr lvl="0" rtl="0"/>
            <a:r>
              <a:rPr lang="es-ES" noProof="0"/>
              <a:t>Icono</a:t>
            </a:r>
          </a:p>
        </p:txBody>
      </p:sp>
      <p:sp>
        <p:nvSpPr>
          <p:cNvPr id="30" name="Marcador de contenido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rtlCol="0" anchor="ctr">
            <a:noAutofit/>
          </a:bodyPr>
          <a:lstStyle>
            <a:lvl1pPr marL="0" indent="0" algn="ctr">
              <a:buNone/>
              <a:defRPr sz="1050">
                <a:solidFill>
                  <a:schemeClr val="tx1"/>
                </a:solidFill>
              </a:defRPr>
            </a:lvl1pPr>
          </a:lstStyle>
          <a:p>
            <a:pPr lvl="0" rtl="0"/>
            <a:r>
              <a:rPr lang="es-ES" noProof="0"/>
              <a:t>Icono</a:t>
            </a:r>
          </a:p>
        </p:txBody>
      </p:sp>
    </p:spTree>
    <p:extLst>
      <p:ext uri="{BB962C8B-B14F-4D97-AF65-F5344CB8AC3E}">
        <p14:creationId xmlns:p14="http://schemas.microsoft.com/office/powerpoint/2010/main" val="2602378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ítulo_01">
    <p:spTree>
      <p:nvGrpSpPr>
        <p:cNvPr id="1" name=""/>
        <p:cNvGrpSpPr/>
        <p:nvPr/>
      </p:nvGrpSpPr>
      <p:grpSpPr>
        <a:xfrm>
          <a:off x="0" y="0"/>
          <a:ext cx="0" cy="0"/>
          <a:chOff x="0" y="0"/>
          <a:chExt cx="0" cy="0"/>
        </a:xfrm>
      </p:grpSpPr>
      <p:sp>
        <p:nvSpPr>
          <p:cNvPr id="10" name="Forma libre: Forma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dirty="0"/>
          </a:p>
        </p:txBody>
      </p:sp>
      <p:sp>
        <p:nvSpPr>
          <p:cNvPr id="12" name="Marcador de posición de imagen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rtlCol="0" anchor="ctr" anchorCtr="1">
            <a:normAutofit/>
          </a:bodyPr>
          <a:lstStyle>
            <a:lvl1pPr marL="0" indent="0">
              <a:buNone/>
              <a:defRPr sz="2400">
                <a:solidFill>
                  <a:schemeClr val="bg1"/>
                </a:solidFill>
              </a:defRPr>
            </a:lvl1pPr>
          </a:lstStyle>
          <a:p>
            <a:pPr rtl="0"/>
            <a:r>
              <a:rPr lang="es-ES" noProof="0" dirty="0"/>
              <a:t>Insertar imagen</a:t>
            </a:r>
          </a:p>
        </p:txBody>
      </p:sp>
      <p:sp>
        <p:nvSpPr>
          <p:cNvPr id="2" name="Título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es-ES" noProof="0"/>
              <a:t>TÍTULO</a:t>
            </a:r>
          </a:p>
        </p:txBody>
      </p:sp>
      <p:sp>
        <p:nvSpPr>
          <p:cNvPr id="3" name="Subtítulo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es-ES" noProof="0"/>
              <a:t>Subtítulo</a:t>
            </a:r>
          </a:p>
        </p:txBody>
      </p:sp>
      <p:grpSp>
        <p:nvGrpSpPr>
          <p:cNvPr id="6" name="Grupo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Elipse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8" name="Elipse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9" name="Elipse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1" name="Elipse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grpSp>
    </p:spTree>
    <p:extLst>
      <p:ext uri="{BB962C8B-B14F-4D97-AF65-F5344CB8AC3E}">
        <p14:creationId xmlns:p14="http://schemas.microsoft.com/office/powerpoint/2010/main" val="873563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04 Contenido_1 columna">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es-ES" noProof="0" dirty="0"/>
              <a:t>Insertar imagen</a:t>
            </a:r>
          </a:p>
        </p:txBody>
      </p:sp>
      <p:sp>
        <p:nvSpPr>
          <p:cNvPr id="13" name="Marcador de texto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rtl="0">
              <a:lnSpc>
                <a:spcPct val="100000"/>
              </a:lnSpc>
              <a:spcBef>
                <a:spcPct val="0"/>
              </a:spcBef>
              <a:buNone/>
            </a:pPr>
            <a:r>
              <a:rPr lang="es-ES" noProof="0"/>
              <a:t>Editar estilos de texto del patrón</a:t>
            </a:r>
          </a:p>
        </p:txBody>
      </p:sp>
      <p:sp>
        <p:nvSpPr>
          <p:cNvPr id="2" name="Título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es-ES" noProof="0" smtClean="0"/>
              <a:t>Haga clic para modificar el estilo de título del patrón</a:t>
            </a:r>
            <a:endParaRPr lang="es-ES" noProof="0"/>
          </a:p>
        </p:txBody>
      </p:sp>
      <p:sp>
        <p:nvSpPr>
          <p:cNvPr id="16" name="Marcador de contenido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es-ES" noProof="0"/>
              <a:t>Icono</a:t>
            </a:r>
          </a:p>
        </p:txBody>
      </p:sp>
      <p:sp>
        <p:nvSpPr>
          <p:cNvPr id="8" name="Marcador de número de diapositiva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es-ES" noProof="0" smtClean="0"/>
              <a:pPr algn="ctr" rtl="0"/>
              <a:t>‹Nº›</a:t>
            </a:fld>
            <a:endParaRPr lang="es-ES" noProof="0" dirty="0"/>
          </a:p>
        </p:txBody>
      </p:sp>
    </p:spTree>
    <p:extLst>
      <p:ext uri="{BB962C8B-B14F-4D97-AF65-F5344CB8AC3E}">
        <p14:creationId xmlns:p14="http://schemas.microsoft.com/office/powerpoint/2010/main" val="405148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ítulo_03">
    <p:spTree>
      <p:nvGrpSpPr>
        <p:cNvPr id="1" name=""/>
        <p:cNvGrpSpPr/>
        <p:nvPr/>
      </p:nvGrpSpPr>
      <p:grpSpPr>
        <a:xfrm>
          <a:off x="0" y="0"/>
          <a:ext cx="0" cy="0"/>
          <a:chOff x="0" y="0"/>
          <a:chExt cx="0" cy="0"/>
        </a:xfrm>
      </p:grpSpPr>
      <p:sp>
        <p:nvSpPr>
          <p:cNvPr id="7" name="Marcador de posición de imagen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bg1"/>
                </a:solidFill>
              </a:defRPr>
            </a:lvl1pPr>
          </a:lstStyle>
          <a:p>
            <a:pPr rtl="0"/>
            <a:r>
              <a:rPr lang="es-ES" noProof="0" dirty="0"/>
              <a:t>Insertar imagen</a:t>
            </a:r>
          </a:p>
        </p:txBody>
      </p:sp>
      <p:sp>
        <p:nvSpPr>
          <p:cNvPr id="2" name="Título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rtl="0"/>
            <a:r>
              <a:rPr lang="es-ES" noProof="0"/>
              <a:t>TÍTULO</a:t>
            </a:r>
          </a:p>
        </p:txBody>
      </p:sp>
      <p:sp>
        <p:nvSpPr>
          <p:cNvPr id="3" name="Subtítulo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rtl="0"/>
            <a:r>
              <a:rPr lang="es-ES" noProof="0"/>
              <a:t>Subtítulo</a:t>
            </a:r>
          </a:p>
        </p:txBody>
      </p:sp>
    </p:spTree>
    <p:extLst>
      <p:ext uri="{BB962C8B-B14F-4D97-AF65-F5344CB8AC3E}">
        <p14:creationId xmlns:p14="http://schemas.microsoft.com/office/powerpoint/2010/main" val="2711508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05 Contenido">
    <p:spTree>
      <p:nvGrpSpPr>
        <p:cNvPr id="1" name=""/>
        <p:cNvGrpSpPr/>
        <p:nvPr/>
      </p:nvGrpSpPr>
      <p:grpSpPr>
        <a:xfrm>
          <a:off x="0" y="0"/>
          <a:ext cx="0" cy="0"/>
          <a:chOff x="0" y="0"/>
          <a:chExt cx="0" cy="0"/>
        </a:xfrm>
      </p:grpSpPr>
      <p:sp>
        <p:nvSpPr>
          <p:cNvPr id="13" name="Marcador de texto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rtl="0">
              <a:lnSpc>
                <a:spcPct val="100000"/>
              </a:lnSpc>
              <a:spcBef>
                <a:spcPct val="0"/>
              </a:spcBef>
              <a:buNone/>
            </a:pPr>
            <a:r>
              <a:rPr lang="es-ES" noProof="0"/>
              <a:t>Editar estilos de texto del patrón</a:t>
            </a:r>
          </a:p>
        </p:txBody>
      </p:sp>
      <p:sp>
        <p:nvSpPr>
          <p:cNvPr id="2" name="Título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es-ES" noProof="0" smtClean="0"/>
              <a:t>Haga clic para modificar el estilo de título del patrón</a:t>
            </a:r>
            <a:endParaRPr lang="es-ES" noProof="0"/>
          </a:p>
        </p:txBody>
      </p:sp>
      <p:sp>
        <p:nvSpPr>
          <p:cNvPr id="16" name="Marcador de contenido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rtlCol="0" anchor="ctr">
            <a:noAutofit/>
          </a:bodyPr>
          <a:lstStyle>
            <a:lvl1pPr marL="0" indent="0" algn="ctr">
              <a:buNone/>
              <a:defRPr sz="1400">
                <a:solidFill>
                  <a:schemeClr val="tx1"/>
                </a:solidFill>
              </a:defRPr>
            </a:lvl1pPr>
          </a:lstStyle>
          <a:p>
            <a:pPr lvl="0" rtl="0"/>
            <a:r>
              <a:rPr lang="es-ES" noProof="0"/>
              <a:t>Icono</a:t>
            </a:r>
          </a:p>
        </p:txBody>
      </p:sp>
      <p:grpSp>
        <p:nvGrpSpPr>
          <p:cNvPr id="11" name="Grupo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Rectángulo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4" name="Elipse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grpSp>
      <p:sp>
        <p:nvSpPr>
          <p:cNvPr id="15" name="Marcador de número de diapositiva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s-ES" sz="1200" noProof="0" smtClean="0">
                <a:solidFill>
                  <a:schemeClr val="bg1"/>
                </a:solidFill>
              </a:rPr>
              <a:pPr algn="ctr" rtl="0"/>
              <a:t>‹Nº›</a:t>
            </a:fld>
            <a:endParaRPr lang="es-ES" sz="1200" noProof="0" dirty="0">
              <a:solidFill>
                <a:schemeClr val="bg1"/>
              </a:solidFill>
            </a:endParaRPr>
          </a:p>
        </p:txBody>
      </p:sp>
    </p:spTree>
    <p:extLst>
      <p:ext uri="{BB962C8B-B14F-4D97-AF65-F5344CB8AC3E}">
        <p14:creationId xmlns:p14="http://schemas.microsoft.com/office/powerpoint/2010/main" val="1225417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cabezado de sección con imagen">
    <p:spTree>
      <p:nvGrpSpPr>
        <p:cNvPr id="1" name=""/>
        <p:cNvGrpSpPr/>
        <p:nvPr/>
      </p:nvGrpSpPr>
      <p:grpSpPr>
        <a:xfrm>
          <a:off x="0" y="0"/>
          <a:ext cx="0" cy="0"/>
          <a:chOff x="0" y="0"/>
          <a:chExt cx="0" cy="0"/>
        </a:xfrm>
      </p:grpSpPr>
      <p:sp>
        <p:nvSpPr>
          <p:cNvPr id="7" name="Marcador de posición de imagen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tx1"/>
                </a:solidFill>
              </a:defRPr>
            </a:lvl1pPr>
          </a:lstStyle>
          <a:p>
            <a:pPr rtl="0"/>
            <a:r>
              <a:rPr lang="es-ES" noProof="0" dirty="0"/>
              <a:t>Insertar imagen</a:t>
            </a:r>
          </a:p>
        </p:txBody>
      </p:sp>
      <p:sp>
        <p:nvSpPr>
          <p:cNvPr id="2" name="Título 1">
            <a:extLst>
              <a:ext uri="{FF2B5EF4-FFF2-40B4-BE49-F238E27FC236}">
                <a16:creationId xmlns:a16="http://schemas.microsoft.com/office/drawing/2014/main"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rtl="0"/>
            <a:r>
              <a:rPr lang="es-ES" noProof="0" smtClean="0"/>
              <a:t>Haga clic para modificar el estilo de título del patrón</a:t>
            </a:r>
            <a:endParaRPr lang="es-ES" noProof="0"/>
          </a:p>
        </p:txBody>
      </p:sp>
      <p:sp>
        <p:nvSpPr>
          <p:cNvPr id="3" name="Marcador de posición de texto 2">
            <a:extLst>
              <a:ext uri="{FF2B5EF4-FFF2-40B4-BE49-F238E27FC236}">
                <a16:creationId xmlns:a16="http://schemas.microsoft.com/office/drawing/2014/main" id="{2728D712-0D13-4ECD-9BEB-B8EE651FF63F}"/>
              </a:ext>
            </a:extLst>
          </p:cNvPr>
          <p:cNvSpPr>
            <a:spLocks noGrp="1"/>
          </p:cNvSpPr>
          <p:nvPr>
            <p:ph type="body" idx="1" hasCustomPrompt="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rtl="0"/>
            <a:r>
              <a:rPr lang="es-ES" noProof="0"/>
              <a:t>Editar estilos de texto del patrón</a:t>
            </a:r>
          </a:p>
        </p:txBody>
      </p:sp>
    </p:spTree>
    <p:extLst>
      <p:ext uri="{BB962C8B-B14F-4D97-AF65-F5344CB8AC3E}">
        <p14:creationId xmlns:p14="http://schemas.microsoft.com/office/powerpoint/2010/main" val="204005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ítulo_02">
    <p:spTree>
      <p:nvGrpSpPr>
        <p:cNvPr id="1" name=""/>
        <p:cNvGrpSpPr/>
        <p:nvPr/>
      </p:nvGrpSpPr>
      <p:grpSpPr>
        <a:xfrm>
          <a:off x="0" y="0"/>
          <a:ext cx="0" cy="0"/>
          <a:chOff x="0" y="0"/>
          <a:chExt cx="0" cy="0"/>
        </a:xfrm>
      </p:grpSpPr>
      <p:sp>
        <p:nvSpPr>
          <p:cNvPr id="10" name="Forma libre: Forma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dirty="0"/>
          </a:p>
        </p:txBody>
      </p:sp>
      <p:sp>
        <p:nvSpPr>
          <p:cNvPr id="12" name="Marcador de posición de imagen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rtlCol="0" anchor="ctr" anchorCtr="1">
            <a:normAutofit/>
          </a:bodyPr>
          <a:lstStyle>
            <a:lvl1pPr marL="0" indent="0">
              <a:buNone/>
              <a:defRPr sz="2400">
                <a:solidFill>
                  <a:schemeClr val="bg1"/>
                </a:solidFill>
              </a:defRPr>
            </a:lvl1pPr>
          </a:lstStyle>
          <a:p>
            <a:pPr rtl="0"/>
            <a:r>
              <a:rPr lang="es-ES" noProof="0" dirty="0"/>
              <a:t>Insertar imagen</a:t>
            </a:r>
          </a:p>
        </p:txBody>
      </p:sp>
      <p:sp>
        <p:nvSpPr>
          <p:cNvPr id="2" name="Título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es-ES" noProof="0"/>
              <a:t>TÍTULO</a:t>
            </a:r>
          </a:p>
        </p:txBody>
      </p:sp>
      <p:sp>
        <p:nvSpPr>
          <p:cNvPr id="3" name="Subtítulo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es-ES" noProof="0"/>
              <a:t>Subtítulo</a:t>
            </a:r>
          </a:p>
        </p:txBody>
      </p:sp>
    </p:spTree>
    <p:extLst>
      <p:ext uri="{BB962C8B-B14F-4D97-AF65-F5344CB8AC3E}">
        <p14:creationId xmlns:p14="http://schemas.microsoft.com/office/powerpoint/2010/main" val="3044748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D9E206E3-11DC-486D-B3CB-8DC8FBA7A965}" type="datetimeFigureOut">
              <a:rPr lang="es-MX" smtClean="0"/>
              <a:t>26/01/2023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B9D5E33-C24E-44E8-A219-CB3D2F6EA49F}" type="slidenum">
              <a:rPr lang="es-MX" smtClean="0"/>
              <a:t>‹Nº›</a:t>
            </a:fld>
            <a:endParaRPr lang="es-MX"/>
          </a:p>
        </p:txBody>
      </p:sp>
    </p:spTree>
    <p:extLst>
      <p:ext uri="{BB962C8B-B14F-4D97-AF65-F5344CB8AC3E}">
        <p14:creationId xmlns:p14="http://schemas.microsoft.com/office/powerpoint/2010/main" val="368923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D9E206E3-11DC-486D-B3CB-8DC8FBA7A965}" type="datetimeFigureOut">
              <a:rPr lang="es-MX" smtClean="0"/>
              <a:t>26/01/2023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B9D5E33-C24E-44E8-A219-CB3D2F6EA49F}" type="slidenum">
              <a:rPr lang="es-MX" smtClean="0"/>
              <a:t>‹Nº›</a:t>
            </a:fld>
            <a:endParaRPr lang="es-MX"/>
          </a:p>
        </p:txBody>
      </p:sp>
    </p:spTree>
    <p:extLst>
      <p:ext uri="{BB962C8B-B14F-4D97-AF65-F5344CB8AC3E}">
        <p14:creationId xmlns:p14="http://schemas.microsoft.com/office/powerpoint/2010/main" val="1325348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D9E206E3-11DC-486D-B3CB-8DC8FBA7A965}" type="datetimeFigureOut">
              <a:rPr lang="es-MX" smtClean="0"/>
              <a:t>26/01/2023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B9D5E33-C24E-44E8-A219-CB3D2F6EA49F}" type="slidenum">
              <a:rPr lang="es-MX" smtClean="0"/>
              <a:t>‹Nº›</a:t>
            </a:fld>
            <a:endParaRPr lang="es-MX"/>
          </a:p>
        </p:txBody>
      </p:sp>
    </p:spTree>
    <p:extLst>
      <p:ext uri="{BB962C8B-B14F-4D97-AF65-F5344CB8AC3E}">
        <p14:creationId xmlns:p14="http://schemas.microsoft.com/office/powerpoint/2010/main" val="101972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D9E206E3-11DC-486D-B3CB-8DC8FBA7A965}" type="datetimeFigureOut">
              <a:rPr lang="es-MX" smtClean="0"/>
              <a:t>26/01/2023</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6B9D5E33-C24E-44E8-A219-CB3D2F6EA49F}" type="slidenum">
              <a:rPr lang="es-MX" smtClean="0"/>
              <a:t>‹Nº›</a:t>
            </a:fld>
            <a:endParaRPr lang="es-MX"/>
          </a:p>
        </p:txBody>
      </p:sp>
    </p:spTree>
    <p:extLst>
      <p:ext uri="{BB962C8B-B14F-4D97-AF65-F5344CB8AC3E}">
        <p14:creationId xmlns:p14="http://schemas.microsoft.com/office/powerpoint/2010/main" val="708763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D9E206E3-11DC-486D-B3CB-8DC8FBA7A965}" type="datetimeFigureOut">
              <a:rPr lang="es-MX" smtClean="0"/>
              <a:t>26/01/2023</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6B9D5E33-C24E-44E8-A219-CB3D2F6EA49F}" type="slidenum">
              <a:rPr lang="es-MX" smtClean="0"/>
              <a:t>‹Nº›</a:t>
            </a:fld>
            <a:endParaRPr lang="es-MX"/>
          </a:p>
        </p:txBody>
      </p:sp>
    </p:spTree>
    <p:extLst>
      <p:ext uri="{BB962C8B-B14F-4D97-AF65-F5344CB8AC3E}">
        <p14:creationId xmlns:p14="http://schemas.microsoft.com/office/powerpoint/2010/main" val="877620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9E206E3-11DC-486D-B3CB-8DC8FBA7A965}" type="datetimeFigureOut">
              <a:rPr lang="es-MX" smtClean="0"/>
              <a:t>26/01/2023</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6B9D5E33-C24E-44E8-A219-CB3D2F6EA49F}" type="slidenum">
              <a:rPr lang="es-MX" smtClean="0"/>
              <a:t>‹Nº›</a:t>
            </a:fld>
            <a:endParaRPr lang="es-MX"/>
          </a:p>
        </p:txBody>
      </p:sp>
    </p:spTree>
    <p:extLst>
      <p:ext uri="{BB962C8B-B14F-4D97-AF65-F5344CB8AC3E}">
        <p14:creationId xmlns:p14="http://schemas.microsoft.com/office/powerpoint/2010/main" val="826210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9E206E3-11DC-486D-B3CB-8DC8FBA7A965}" type="datetimeFigureOut">
              <a:rPr lang="es-MX" smtClean="0"/>
              <a:t>26/01/2023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B9D5E33-C24E-44E8-A219-CB3D2F6EA49F}" type="slidenum">
              <a:rPr lang="es-MX" smtClean="0"/>
              <a:t>‹Nº›</a:t>
            </a:fld>
            <a:endParaRPr lang="es-MX"/>
          </a:p>
        </p:txBody>
      </p:sp>
    </p:spTree>
    <p:extLst>
      <p:ext uri="{BB962C8B-B14F-4D97-AF65-F5344CB8AC3E}">
        <p14:creationId xmlns:p14="http://schemas.microsoft.com/office/powerpoint/2010/main" val="1117508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9E206E3-11DC-486D-B3CB-8DC8FBA7A965}" type="datetimeFigureOut">
              <a:rPr lang="es-MX" smtClean="0"/>
              <a:t>26/01/2023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B9D5E33-C24E-44E8-A219-CB3D2F6EA49F}" type="slidenum">
              <a:rPr lang="es-MX" smtClean="0"/>
              <a:t>‹Nº›</a:t>
            </a:fld>
            <a:endParaRPr lang="es-MX"/>
          </a:p>
        </p:txBody>
      </p:sp>
    </p:spTree>
    <p:extLst>
      <p:ext uri="{BB962C8B-B14F-4D97-AF65-F5344CB8AC3E}">
        <p14:creationId xmlns:p14="http://schemas.microsoft.com/office/powerpoint/2010/main" val="4104013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206E3-11DC-486D-B3CB-8DC8FBA7A965}" type="datetimeFigureOut">
              <a:rPr lang="es-MX" smtClean="0"/>
              <a:t>26/01/2023</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9D5E33-C24E-44E8-A219-CB3D2F6EA49F}" type="slidenum">
              <a:rPr lang="es-MX" smtClean="0"/>
              <a:t>‹Nº›</a:t>
            </a:fld>
            <a:endParaRPr lang="es-MX"/>
          </a:p>
        </p:txBody>
      </p:sp>
    </p:spTree>
    <p:extLst>
      <p:ext uri="{BB962C8B-B14F-4D97-AF65-F5344CB8AC3E}">
        <p14:creationId xmlns:p14="http://schemas.microsoft.com/office/powerpoint/2010/main" val="247612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www.uaem.mx/estudiantes-y-egresados/procuraduria-de-los-derechos-academicos/" TargetMode="External"/><Relationship Id="rId7"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4.gif"/><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9.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1.svg"/><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MX"/>
          </a:p>
        </p:txBody>
      </p:sp>
      <p:sp>
        <p:nvSpPr>
          <p:cNvPr id="3" name="Subtítulo 2"/>
          <p:cNvSpPr>
            <a:spLocks noGrp="1"/>
          </p:cNvSpPr>
          <p:nvPr>
            <p:ph type="subTitle" idx="1"/>
          </p:nvPr>
        </p:nvSpPr>
        <p:spPr/>
        <p:txBody>
          <a:bodyPr/>
          <a:lstStyle/>
          <a:p>
            <a:endParaRPr lang="es-MX"/>
          </a:p>
        </p:txBody>
      </p:sp>
      <p:pic>
        <p:nvPicPr>
          <p:cNvPr id="4" name="Imagen 3"/>
          <p:cNvPicPr>
            <a:picLocks noChangeAspect="1"/>
          </p:cNvPicPr>
          <p:nvPr/>
        </p:nvPicPr>
        <p:blipFill rotWithShape="1">
          <a:blip r:embed="rId2"/>
          <a:srcRect r="9286" b="3746"/>
          <a:stretch/>
        </p:blipFill>
        <p:spPr>
          <a:xfrm>
            <a:off x="-1" y="176744"/>
            <a:ext cx="12192001" cy="6850588"/>
          </a:xfrm>
          <a:prstGeom prst="rect">
            <a:avLst/>
          </a:prstGeom>
        </p:spPr>
      </p:pic>
    </p:spTree>
    <p:extLst>
      <p:ext uri="{BB962C8B-B14F-4D97-AF65-F5344CB8AC3E}">
        <p14:creationId xmlns:p14="http://schemas.microsoft.com/office/powerpoint/2010/main" val="33092293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1"/>
          </p:nvPr>
        </p:nvSpPr>
        <p:spPr>
          <a:xfrm>
            <a:off x="4073226" y="1820713"/>
            <a:ext cx="6133220" cy="4248073"/>
          </a:xfrm>
        </p:spPr>
        <p:txBody>
          <a:bodyPr/>
          <a:lstStyle/>
          <a:p>
            <a:pPr algn="just">
              <a:buFont typeface="Wingdings" panose="05000000000000000000" pitchFamily="2" charset="2"/>
              <a:buChar char="ü"/>
            </a:pPr>
            <a:r>
              <a:rPr lang="es-MX" sz="1800" dirty="0"/>
              <a:t>I. Respetar las </a:t>
            </a:r>
            <a:r>
              <a:rPr lang="es-MX" sz="1800" u="sng" dirty="0"/>
              <a:t>libertades de expresión, conciencia, cátedra, examen, investigación, sufragio, reunión y asociación</a:t>
            </a:r>
            <a:r>
              <a:rPr lang="es-MX" sz="1800" dirty="0"/>
              <a:t> de los miembros de la comunidad universitaria; </a:t>
            </a:r>
            <a:endParaRPr lang="es-MX" sz="1800" dirty="0" smtClean="0"/>
          </a:p>
          <a:p>
            <a:pPr algn="just">
              <a:buFont typeface="Wingdings" panose="05000000000000000000" pitchFamily="2" charset="2"/>
              <a:buChar char="ü"/>
            </a:pPr>
            <a:r>
              <a:rPr lang="es-MX" sz="1800" dirty="0" smtClean="0"/>
              <a:t>II</a:t>
            </a:r>
            <a:r>
              <a:rPr lang="es-MX" sz="1800" dirty="0"/>
              <a:t>. Conducirse </a:t>
            </a:r>
            <a:r>
              <a:rPr lang="es-MX" sz="1800" u="sng" dirty="0"/>
              <a:t>con respeto y probidad </a:t>
            </a:r>
            <a:r>
              <a:rPr lang="es-MX" sz="1800" dirty="0"/>
              <a:t>con todos los miembros de la comunidad universitaria; </a:t>
            </a:r>
            <a:endParaRPr lang="es-MX" sz="1800" dirty="0" smtClean="0"/>
          </a:p>
          <a:p>
            <a:pPr algn="just">
              <a:buFont typeface="Wingdings" panose="05000000000000000000" pitchFamily="2" charset="2"/>
              <a:buChar char="ü"/>
            </a:pPr>
            <a:r>
              <a:rPr lang="es-MX" sz="1800" dirty="0" smtClean="0"/>
              <a:t>III</a:t>
            </a:r>
            <a:r>
              <a:rPr lang="es-MX" sz="1800" dirty="0"/>
              <a:t>. Hacer uso racional y responsable del patrimonio de la Universidad; </a:t>
            </a:r>
            <a:r>
              <a:rPr lang="es-MX" sz="1800" dirty="0" smtClean="0"/>
              <a:t>I</a:t>
            </a:r>
          </a:p>
          <a:p>
            <a:pPr algn="just">
              <a:buFont typeface="Wingdings" panose="05000000000000000000" pitchFamily="2" charset="2"/>
              <a:buChar char="ü"/>
            </a:pPr>
            <a:r>
              <a:rPr lang="es-MX" sz="1800" dirty="0" smtClean="0"/>
              <a:t>V</a:t>
            </a:r>
            <a:r>
              <a:rPr lang="es-MX" sz="1800" dirty="0"/>
              <a:t>. Abstenerse de alterar el orden o la disciplina en las instalaciones de la Universidad</a:t>
            </a:r>
            <a:r>
              <a:rPr lang="es-MX" sz="1800" dirty="0" smtClean="0"/>
              <a:t>;</a:t>
            </a:r>
          </a:p>
          <a:p>
            <a:pPr algn="just">
              <a:buFont typeface="Wingdings" panose="05000000000000000000" pitchFamily="2" charset="2"/>
              <a:buChar char="ü"/>
            </a:pPr>
            <a:r>
              <a:rPr lang="es-MX" sz="1800" dirty="0"/>
              <a:t>V. Velar por el prestigio de la Universidad; </a:t>
            </a:r>
            <a:endParaRPr lang="es-MX" sz="1800" dirty="0" smtClean="0"/>
          </a:p>
          <a:p>
            <a:pPr algn="just">
              <a:buFont typeface="Wingdings" panose="05000000000000000000" pitchFamily="2" charset="2"/>
              <a:buChar char="ü"/>
            </a:pPr>
            <a:r>
              <a:rPr lang="es-MX" sz="1800" dirty="0" smtClean="0"/>
              <a:t>VI</a:t>
            </a:r>
            <a:r>
              <a:rPr lang="es-MX" sz="1800" dirty="0"/>
              <a:t>. </a:t>
            </a:r>
            <a:r>
              <a:rPr lang="es-MX" sz="1800" u="sng" dirty="0"/>
              <a:t>Observar las disposiciones de los programas académicos y educativos</a:t>
            </a:r>
            <a:r>
              <a:rPr lang="es-MX" sz="1800" dirty="0"/>
              <a:t> que se encuentre cursando dentro de la Universidad;</a:t>
            </a:r>
            <a:endParaRPr lang="es-MX" sz="1800" dirty="0">
              <a:latin typeface="Arial" panose="020B0604020202020204" pitchFamily="34" charset="0"/>
              <a:cs typeface="Arial" panose="020B0604020202020204" pitchFamily="34" charset="0"/>
            </a:endParaRPr>
          </a:p>
        </p:txBody>
      </p:sp>
      <p:sp>
        <p:nvSpPr>
          <p:cNvPr id="3" name="Título 2"/>
          <p:cNvSpPr>
            <a:spLocks noGrp="1"/>
          </p:cNvSpPr>
          <p:nvPr>
            <p:ph type="title"/>
          </p:nvPr>
        </p:nvSpPr>
        <p:spPr/>
        <p:txBody>
          <a:bodyPr/>
          <a:lstStyle/>
          <a:p>
            <a:pPr algn="ctr"/>
            <a:r>
              <a:rPr lang="es-MX" sz="3200" b="1" dirty="0">
                <a:latin typeface="Britannic Bold" panose="020B0903060703020204" pitchFamily="34" charset="0"/>
              </a:rPr>
              <a:t>ARTÍCULO </a:t>
            </a:r>
            <a:r>
              <a:rPr lang="es-MX" sz="3200" b="1" dirty="0" smtClean="0">
                <a:latin typeface="Britannic Bold" panose="020B0903060703020204" pitchFamily="34" charset="0"/>
              </a:rPr>
              <a:t>140</a:t>
            </a:r>
            <a:r>
              <a:rPr lang="es-MX" sz="3200" b="1" dirty="0">
                <a:latin typeface="Britannic Bold" panose="020B0903060703020204" pitchFamily="34" charset="0"/>
              </a:rPr>
              <a:t>.- OBLIGACIONES DE LOS ALUMNOS</a:t>
            </a:r>
            <a:endParaRPr lang="es-MX" sz="3200" dirty="0">
              <a:latin typeface="Britannic Bold" panose="020B090306070302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03898"/>
            <a:ext cx="3236463" cy="4854102"/>
          </a:xfrm>
          <a:prstGeom prst="rect">
            <a:avLst/>
          </a:prstGeom>
        </p:spPr>
      </p:pic>
    </p:spTree>
    <p:extLst>
      <p:ext uri="{BB962C8B-B14F-4D97-AF65-F5344CB8AC3E}">
        <p14:creationId xmlns:p14="http://schemas.microsoft.com/office/powerpoint/2010/main" val="25935781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13" b="7813"/>
          <a:stretch>
            <a:fillRect/>
          </a:stretch>
        </p:blipFill>
        <p:spPr>
          <a:xfrm>
            <a:off x="7519853" y="113211"/>
            <a:ext cx="4672147" cy="6858000"/>
          </a:xfrm>
        </p:spPr>
      </p:pic>
      <p:sp>
        <p:nvSpPr>
          <p:cNvPr id="3" name="Marcador de texto 2"/>
          <p:cNvSpPr>
            <a:spLocks noGrp="1"/>
          </p:cNvSpPr>
          <p:nvPr>
            <p:ph type="body" sz="quarter" idx="11"/>
          </p:nvPr>
        </p:nvSpPr>
        <p:spPr>
          <a:xfrm>
            <a:off x="742496" y="827221"/>
            <a:ext cx="5680075" cy="3905980"/>
          </a:xfrm>
        </p:spPr>
        <p:txBody>
          <a:bodyPr/>
          <a:lstStyle/>
          <a:p>
            <a:pPr algn="just">
              <a:buFont typeface="Wingdings" panose="05000000000000000000" pitchFamily="2" charset="2"/>
              <a:buChar char="ü"/>
            </a:pPr>
            <a:r>
              <a:rPr lang="es-MX" sz="1800" dirty="0">
                <a:solidFill>
                  <a:schemeClr val="tx1"/>
                </a:solidFill>
              </a:rPr>
              <a:t>VII. Prestar el </a:t>
            </a:r>
            <a:r>
              <a:rPr lang="es-MX" sz="1800" u="sng" dirty="0">
                <a:solidFill>
                  <a:schemeClr val="tx1"/>
                </a:solidFill>
              </a:rPr>
              <a:t>servicio social </a:t>
            </a:r>
            <a:r>
              <a:rPr lang="es-MX" sz="1800" dirty="0">
                <a:solidFill>
                  <a:schemeClr val="tx1"/>
                </a:solidFill>
              </a:rPr>
              <a:t>de conformidad con lo dispuesto en la Constitución Política de los Estados Unidos Mexicanos y en la Legislación Universitaria; </a:t>
            </a:r>
            <a:endParaRPr lang="es-MX" sz="1800" dirty="0" smtClean="0">
              <a:solidFill>
                <a:schemeClr val="tx1"/>
              </a:solidFill>
            </a:endParaRPr>
          </a:p>
          <a:p>
            <a:pPr algn="just">
              <a:buFont typeface="Wingdings" panose="05000000000000000000" pitchFamily="2" charset="2"/>
              <a:buChar char="ü"/>
            </a:pPr>
            <a:r>
              <a:rPr lang="es-MX" sz="1800" dirty="0" smtClean="0">
                <a:solidFill>
                  <a:schemeClr val="tx1"/>
                </a:solidFill>
              </a:rPr>
              <a:t>VIII. </a:t>
            </a:r>
            <a:r>
              <a:rPr lang="es-MX" sz="1800" u="sng" dirty="0" smtClean="0">
                <a:solidFill>
                  <a:schemeClr val="tx1"/>
                </a:solidFill>
              </a:rPr>
              <a:t>No </a:t>
            </a:r>
            <a:r>
              <a:rPr lang="es-MX" sz="1800" u="sng" dirty="0">
                <a:solidFill>
                  <a:schemeClr val="tx1"/>
                </a:solidFill>
              </a:rPr>
              <a:t>ingerir, consumir, poseer, comercializar </a:t>
            </a:r>
            <a:r>
              <a:rPr lang="es-MX" sz="1800" dirty="0">
                <a:solidFill>
                  <a:schemeClr val="tx1"/>
                </a:solidFill>
              </a:rPr>
              <a:t>y traficar bebidas alcohólicas y todas las sustancias ilícitas previstas en la Ley General de Salud dentro de las instalaciones de la Universidad; </a:t>
            </a:r>
            <a:endParaRPr lang="es-MX" sz="1800" dirty="0" smtClean="0">
              <a:solidFill>
                <a:schemeClr val="tx1"/>
              </a:solidFill>
            </a:endParaRPr>
          </a:p>
          <a:p>
            <a:pPr algn="just">
              <a:buFont typeface="Wingdings" panose="05000000000000000000" pitchFamily="2" charset="2"/>
              <a:buChar char="ü"/>
            </a:pPr>
            <a:r>
              <a:rPr lang="es-MX" sz="1800" dirty="0" smtClean="0">
                <a:solidFill>
                  <a:schemeClr val="tx1"/>
                </a:solidFill>
              </a:rPr>
              <a:t>IX</a:t>
            </a:r>
            <a:r>
              <a:rPr lang="es-MX" sz="1800" dirty="0">
                <a:solidFill>
                  <a:schemeClr val="tx1"/>
                </a:solidFill>
              </a:rPr>
              <a:t>. </a:t>
            </a:r>
            <a:r>
              <a:rPr lang="es-MX" sz="1800" u="sng" dirty="0">
                <a:solidFill>
                  <a:schemeClr val="tx1"/>
                </a:solidFill>
              </a:rPr>
              <a:t>No fumar</a:t>
            </a:r>
            <a:r>
              <a:rPr lang="es-MX" sz="1800" dirty="0">
                <a:solidFill>
                  <a:schemeClr val="tx1"/>
                </a:solidFill>
              </a:rPr>
              <a:t> en aulas, bibliotecas, centros de cómputo y demás lugares que establece la Ley en la materia; </a:t>
            </a:r>
            <a:endParaRPr lang="es-MX" sz="1800" dirty="0" smtClean="0">
              <a:solidFill>
                <a:schemeClr val="tx1"/>
              </a:solidFill>
            </a:endParaRPr>
          </a:p>
          <a:p>
            <a:pPr algn="just">
              <a:buFont typeface="Wingdings" panose="05000000000000000000" pitchFamily="2" charset="2"/>
              <a:buChar char="ü"/>
            </a:pPr>
            <a:r>
              <a:rPr lang="es-MX" sz="1800" dirty="0" smtClean="0">
                <a:solidFill>
                  <a:schemeClr val="tx1"/>
                </a:solidFill>
              </a:rPr>
              <a:t>X</a:t>
            </a:r>
            <a:r>
              <a:rPr lang="es-MX" sz="1800" dirty="0">
                <a:solidFill>
                  <a:schemeClr val="tx1"/>
                </a:solidFill>
              </a:rPr>
              <a:t>. </a:t>
            </a:r>
            <a:r>
              <a:rPr lang="es-MX" sz="1800" u="sng" dirty="0">
                <a:solidFill>
                  <a:schemeClr val="tx1"/>
                </a:solidFill>
              </a:rPr>
              <a:t>Cubrir los pagos correspondientes</a:t>
            </a:r>
            <a:r>
              <a:rPr lang="es-MX" sz="1800" dirty="0">
                <a:solidFill>
                  <a:schemeClr val="tx1"/>
                </a:solidFill>
              </a:rPr>
              <a:t>, cuando sea el caso, para tener acceso a los servicios que proporciona la Universidad; </a:t>
            </a:r>
            <a:endParaRPr lang="es-MX" sz="1800" dirty="0" smtClean="0">
              <a:solidFill>
                <a:schemeClr val="tx1"/>
              </a:solidFill>
            </a:endParaRPr>
          </a:p>
          <a:p>
            <a:pPr algn="just">
              <a:buFont typeface="Wingdings" panose="05000000000000000000" pitchFamily="2" charset="2"/>
              <a:buChar char="ü"/>
            </a:pPr>
            <a:r>
              <a:rPr lang="es-MX" sz="1800" dirty="0" smtClean="0">
                <a:solidFill>
                  <a:schemeClr val="tx1"/>
                </a:solidFill>
              </a:rPr>
              <a:t>XI</a:t>
            </a:r>
            <a:r>
              <a:rPr lang="es-MX" sz="1800" dirty="0">
                <a:solidFill>
                  <a:schemeClr val="tx1"/>
                </a:solidFill>
              </a:rPr>
              <a:t>. Presentar a más tardar en ciento ochenta días naturales contados a partir del momento de su ingreso, los documentos que acrediten la conclusión total del antecedente académico inmediato anterior, así como los demás que sean requeridos por la autoridad universitaria competente,</a:t>
            </a:r>
            <a:endParaRPr lang="es-MX" sz="1800" dirty="0">
              <a:solidFill>
                <a:schemeClr val="tx1"/>
              </a:solidFill>
            </a:endParaRPr>
          </a:p>
        </p:txBody>
      </p:sp>
      <p:sp>
        <p:nvSpPr>
          <p:cNvPr id="4" name="Título 3"/>
          <p:cNvSpPr>
            <a:spLocks noGrp="1"/>
          </p:cNvSpPr>
          <p:nvPr>
            <p:ph type="title"/>
          </p:nvPr>
        </p:nvSpPr>
        <p:spPr>
          <a:xfrm>
            <a:off x="7611290" y="411722"/>
            <a:ext cx="4969873" cy="830997"/>
          </a:xfrm>
        </p:spPr>
        <p:txBody>
          <a:bodyPr/>
          <a:lstStyle/>
          <a:p>
            <a:r>
              <a:rPr lang="es-MX" dirty="0" smtClean="0">
                <a:solidFill>
                  <a:schemeClr val="tx1"/>
                </a:solidFill>
                <a:latin typeface="Britannic Bold" panose="020B0903060703020204" pitchFamily="34" charset="0"/>
              </a:rPr>
              <a:t>OBLIGACIONES DE LOS ALUMNOS</a:t>
            </a:r>
            <a:endParaRPr lang="es-MX" dirty="0">
              <a:solidFill>
                <a:schemeClr val="tx1"/>
              </a:solidFill>
              <a:latin typeface="Britannic Bold" panose="020B0903060703020204" pitchFamily="34" charset="0"/>
            </a:endParaRPr>
          </a:p>
        </p:txBody>
      </p:sp>
    </p:spTree>
    <p:extLst>
      <p:ext uri="{BB962C8B-B14F-4D97-AF65-F5344CB8AC3E}">
        <p14:creationId xmlns:p14="http://schemas.microsoft.com/office/powerpoint/2010/main" val="39501432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1250" b="31250"/>
          <a:stretch>
            <a:fillRect/>
          </a:stretch>
        </p:blipFill>
        <p:spPr>
          <a:xfrm>
            <a:off x="6345334" y="315686"/>
            <a:ext cx="5846666" cy="6139543"/>
          </a:xfrm>
        </p:spPr>
      </p:pic>
      <p:sp>
        <p:nvSpPr>
          <p:cNvPr id="3" name="Título 2"/>
          <p:cNvSpPr>
            <a:spLocks noGrp="1"/>
          </p:cNvSpPr>
          <p:nvPr>
            <p:ph type="title"/>
          </p:nvPr>
        </p:nvSpPr>
        <p:spPr>
          <a:xfrm>
            <a:off x="731519" y="-457200"/>
            <a:ext cx="5772587" cy="1586874"/>
          </a:xfrm>
        </p:spPr>
        <p:txBody>
          <a:bodyPr/>
          <a:lstStyle/>
          <a:p>
            <a:r>
              <a:rPr lang="es-MX" sz="2800" dirty="0" smtClean="0">
                <a:latin typeface="Britannic Bold" panose="020B0903060703020204" pitchFamily="34" charset="0"/>
              </a:rPr>
              <a:t>OBLIGACIONES A LOS ALUMNOS </a:t>
            </a:r>
            <a:endParaRPr lang="es-MX" sz="2800" dirty="0">
              <a:latin typeface="Britannic Bold" panose="020B0903060703020204" pitchFamily="34" charset="0"/>
            </a:endParaRPr>
          </a:p>
        </p:txBody>
      </p:sp>
      <p:sp>
        <p:nvSpPr>
          <p:cNvPr id="4" name="Marcador de texto 3"/>
          <p:cNvSpPr>
            <a:spLocks noGrp="1"/>
          </p:cNvSpPr>
          <p:nvPr>
            <p:ph type="body" idx="1"/>
          </p:nvPr>
        </p:nvSpPr>
        <p:spPr>
          <a:xfrm>
            <a:off x="859971" y="544286"/>
            <a:ext cx="4931229" cy="4920343"/>
          </a:xfrm>
        </p:spPr>
        <p:txBody>
          <a:bodyPr/>
          <a:lstStyle/>
          <a:p>
            <a:pPr marL="285750" indent="-285750" algn="just">
              <a:buFont typeface="Wingdings" panose="05000000000000000000" pitchFamily="2" charset="2"/>
              <a:buChar char="ü"/>
            </a:pPr>
            <a:r>
              <a:rPr lang="es-MX" sz="1800" dirty="0">
                <a:solidFill>
                  <a:schemeClr val="tx1"/>
                </a:solidFill>
              </a:rPr>
              <a:t>XII. Tramitar en un plazo máximo de hasta sesenta días naturales contados al momento de su ingreso como estudiante, su correo electrónico institucional en la plataforma digital, siendo el mismo un medio de notificación personal para oír y recibir todo tipo de notificaciones de las autoridades universitarias y dependencias administrativas, para los efectos legales y administrativos a que haya lugar; Ante la omisión de lo anterior, la Universidad tendrá atribuciones para notificarle, con plenos efectos, actos jurídicos al último correo electrónico que hubiese registrado la persona alumna en los archivos de la Dirección General de Servicios Escolares, y </a:t>
            </a:r>
            <a:endParaRPr lang="es-MX" sz="1800" dirty="0" smtClean="0">
              <a:solidFill>
                <a:schemeClr val="tx1"/>
              </a:solidFill>
            </a:endParaRPr>
          </a:p>
          <a:p>
            <a:pPr marL="285750" indent="-285750" algn="just">
              <a:buFont typeface="Wingdings" panose="05000000000000000000" pitchFamily="2" charset="2"/>
              <a:buChar char="ü"/>
            </a:pPr>
            <a:r>
              <a:rPr lang="es-MX" sz="1800" dirty="0" smtClean="0">
                <a:solidFill>
                  <a:schemeClr val="tx1"/>
                </a:solidFill>
              </a:rPr>
              <a:t>XIII. Los </a:t>
            </a:r>
            <a:r>
              <a:rPr lang="es-MX" sz="1800" dirty="0">
                <a:solidFill>
                  <a:schemeClr val="tx1"/>
                </a:solidFill>
              </a:rPr>
              <a:t>demás que se deriven de la Legislación Universitaria</a:t>
            </a:r>
            <a:r>
              <a:rPr lang="es-MX" sz="1800" dirty="0"/>
              <a:t>.</a:t>
            </a:r>
            <a:endParaRPr lang="es-MX" sz="1800" dirty="0"/>
          </a:p>
        </p:txBody>
      </p:sp>
    </p:spTree>
    <p:extLst>
      <p:ext uri="{BB962C8B-B14F-4D97-AF65-F5344CB8AC3E}">
        <p14:creationId xmlns:p14="http://schemas.microsoft.com/office/powerpoint/2010/main" val="20950378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6374095" y="556791"/>
            <a:ext cx="4379976" cy="1226597"/>
          </a:xfrm>
        </p:spPr>
        <p:txBody>
          <a:bodyPr/>
          <a:lstStyle/>
          <a:p>
            <a:r>
              <a:rPr lang="es-MX" sz="3600" dirty="0" smtClean="0">
                <a:latin typeface="Britannic Bold" panose="020B0903060703020204" pitchFamily="34" charset="0"/>
                <a:cs typeface="Arial" panose="020B0604020202020204" pitchFamily="34" charset="0"/>
              </a:rPr>
              <a:t>Reglamento General de Exámenes</a:t>
            </a:r>
            <a:endParaRPr lang="es-MX" sz="3600" dirty="0">
              <a:latin typeface="Britannic Bold" panose="020B0903060703020204" pitchFamily="34" charset="0"/>
              <a:cs typeface="Arial" panose="020B0604020202020204" pitchFamily="34" charset="0"/>
            </a:endParaRPr>
          </a:p>
        </p:txBody>
      </p:sp>
      <p:sp>
        <p:nvSpPr>
          <p:cNvPr id="4" name="Subtítulo 3"/>
          <p:cNvSpPr>
            <a:spLocks noGrp="1"/>
          </p:cNvSpPr>
          <p:nvPr>
            <p:ph type="subTitle" idx="1"/>
          </p:nvPr>
        </p:nvSpPr>
        <p:spPr>
          <a:xfrm>
            <a:off x="6139543" y="1783388"/>
            <a:ext cx="5528928" cy="3693234"/>
          </a:xfrm>
        </p:spPr>
        <p:txBody>
          <a:bodyPr/>
          <a:lstStyle/>
          <a:p>
            <a:pPr algn="just"/>
            <a:r>
              <a:rPr lang="es-MX" sz="1600" dirty="0"/>
              <a:t>ARTÍCULO 14.- DEL DERECHO A PARTICIPAR EN EL EXAMEN ORDINARIO. Tendrá derecho a examen ordinario la/el alumno que asista a una asignatura al 80% (ochenta por ciento) o más de clases y haya presentado un 80% (ochenta por ciento) o más de las prácticas y trabajos obligatorios</a:t>
            </a:r>
            <a:r>
              <a:rPr lang="es-MX" sz="1600" dirty="0" smtClean="0"/>
              <a:t>.</a:t>
            </a:r>
          </a:p>
          <a:p>
            <a:pPr algn="just"/>
            <a:endParaRPr lang="es-MX" sz="1600" dirty="0"/>
          </a:p>
          <a:p>
            <a:pPr algn="just"/>
            <a:r>
              <a:rPr lang="es-MX" sz="1600" dirty="0"/>
              <a:t>ARTÍCULO 21.- DEL DERECHO A PARTICIPAR EN LOS EXÁMENES EXTRAORDINARIOS. La/el alumno tendrá derecho a examen extraordinario en los siguientes casos: I. No haberse presentado a examen ordinario teniendo derecho a él; II. No haber aprobado el examen ordinario; o III. Contar con el 79% (Setenta y nueve por ciento) y mínimo con el 50% (Cincuenta por ciento) de asistencia, en la materia correspondiente</a:t>
            </a:r>
            <a:r>
              <a:rPr lang="es-MX" sz="1600" dirty="0" smtClean="0"/>
              <a:t>.</a:t>
            </a:r>
          </a:p>
          <a:p>
            <a:pPr algn="just"/>
            <a:r>
              <a:rPr lang="es-MX" sz="1600" dirty="0"/>
              <a:t>ARTÍCULO 29.- DEL LÍMITE PERMITIDO PARA LOS EXÁMENES A TÍTULO DE SUFICIENCIA. Las y los alumnos sólo tendrán derecho en Examen a Título de Suficiencia hasta el 20% (veinte por ciento) del total de las materias del Programa Educativo que se encuentren cursando</a:t>
            </a:r>
            <a:r>
              <a:rPr lang="es-MX" dirty="0"/>
              <a:t>.</a:t>
            </a:r>
          </a:p>
          <a:p>
            <a:pPr algn="just"/>
            <a:endParaRPr lang="es-MX" dirty="0"/>
          </a:p>
        </p:txBody>
      </p:sp>
      <p:pic>
        <p:nvPicPr>
          <p:cNvPr id="6" name="Marcador de posición de imagen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478" b="8478"/>
          <a:stretch>
            <a:fillRect/>
          </a:stretch>
        </p:blipFill>
        <p:spPr/>
      </p:pic>
    </p:spTree>
    <p:extLst>
      <p:ext uri="{BB962C8B-B14F-4D97-AF65-F5344CB8AC3E}">
        <p14:creationId xmlns:p14="http://schemas.microsoft.com/office/powerpoint/2010/main" val="11252089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ción de imagen 11"/>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13" b="7813"/>
          <a:stretch>
            <a:fillRect/>
          </a:stretch>
        </p:blipFill>
        <p:spPr>
          <a:xfrm>
            <a:off x="-16213" y="5028"/>
            <a:ext cx="12192000" cy="6858000"/>
          </a:xfrm>
        </p:spPr>
      </p:pic>
      <p:sp>
        <p:nvSpPr>
          <p:cNvPr id="3" name="Título 2"/>
          <p:cNvSpPr>
            <a:spLocks noGrp="1"/>
          </p:cNvSpPr>
          <p:nvPr>
            <p:ph type="ctrTitle"/>
          </p:nvPr>
        </p:nvSpPr>
        <p:spPr>
          <a:xfrm>
            <a:off x="2091237" y="1165683"/>
            <a:ext cx="5578995" cy="879928"/>
          </a:xfrm>
        </p:spPr>
        <p:txBody>
          <a:bodyPr/>
          <a:lstStyle/>
          <a:p>
            <a:r>
              <a:rPr lang="es-MX" dirty="0" smtClean="0">
                <a:solidFill>
                  <a:schemeClr val="tx1"/>
                </a:solidFill>
                <a:latin typeface="Britannic Bold" panose="020B0903060703020204" pitchFamily="34" charset="0"/>
              </a:rPr>
              <a:t>CONTACTO</a:t>
            </a:r>
            <a:endParaRPr lang="es-MX" dirty="0">
              <a:solidFill>
                <a:schemeClr val="tx1"/>
              </a:solidFill>
              <a:latin typeface="Britannic Bold" panose="020B0903060703020204" pitchFamily="34" charset="0"/>
            </a:endParaRPr>
          </a:p>
        </p:txBody>
      </p:sp>
      <p:sp>
        <p:nvSpPr>
          <p:cNvPr id="4" name="Marcador de texto 3"/>
          <p:cNvSpPr>
            <a:spLocks noGrp="1"/>
          </p:cNvSpPr>
          <p:nvPr>
            <p:ph type="body" sz="quarter" idx="15"/>
          </p:nvPr>
        </p:nvSpPr>
        <p:spPr>
          <a:xfrm>
            <a:off x="1471748" y="3266232"/>
            <a:ext cx="5129274" cy="276999"/>
          </a:xfrm>
        </p:spPr>
        <p:txBody>
          <a:bodyPr/>
          <a:lstStyle/>
          <a:p>
            <a:r>
              <a:rPr lang="es-ES" b="1" dirty="0"/>
              <a:t>329 70 </a:t>
            </a:r>
            <a:r>
              <a:rPr lang="es-ES" b="1" dirty="0" smtClean="0"/>
              <a:t>05</a:t>
            </a:r>
            <a:endParaRPr lang="es-MX" dirty="0"/>
          </a:p>
        </p:txBody>
      </p:sp>
      <p:sp>
        <p:nvSpPr>
          <p:cNvPr id="5" name="Marcador de texto 4"/>
          <p:cNvSpPr>
            <a:spLocks noGrp="1"/>
          </p:cNvSpPr>
          <p:nvPr>
            <p:ph type="body" sz="quarter" idx="16"/>
          </p:nvPr>
        </p:nvSpPr>
        <p:spPr>
          <a:xfrm>
            <a:off x="1359075" y="4392151"/>
            <a:ext cx="4720712" cy="277000"/>
          </a:xfrm>
        </p:spPr>
        <p:txBody>
          <a:bodyPr/>
          <a:lstStyle/>
          <a:p>
            <a:r>
              <a:rPr lang="es-ES" b="1" dirty="0"/>
              <a:t>Procuraduría de los Derechos Académicos</a:t>
            </a:r>
          </a:p>
          <a:p>
            <a:endParaRPr lang="es-MX" dirty="0"/>
          </a:p>
        </p:txBody>
      </p:sp>
      <p:sp>
        <p:nvSpPr>
          <p:cNvPr id="6" name="Marcador de texto 5"/>
          <p:cNvSpPr>
            <a:spLocks noGrp="1"/>
          </p:cNvSpPr>
          <p:nvPr>
            <p:ph type="body" sz="quarter" idx="17"/>
          </p:nvPr>
        </p:nvSpPr>
        <p:spPr/>
        <p:txBody>
          <a:bodyPr/>
          <a:lstStyle/>
          <a:p>
            <a:r>
              <a:rPr lang="es-ES" dirty="0"/>
              <a:t>procuraduria@uaem.mx</a:t>
            </a:r>
            <a:endParaRPr lang="es-MX" dirty="0"/>
          </a:p>
        </p:txBody>
      </p:sp>
      <p:sp>
        <p:nvSpPr>
          <p:cNvPr id="7" name="Marcador de texto 6"/>
          <p:cNvSpPr>
            <a:spLocks noGrp="1"/>
          </p:cNvSpPr>
          <p:nvPr>
            <p:ph type="body" sz="quarter" idx="18"/>
          </p:nvPr>
        </p:nvSpPr>
        <p:spPr>
          <a:xfrm>
            <a:off x="1359074" y="5870258"/>
            <a:ext cx="9613725" cy="365172"/>
          </a:xfrm>
        </p:spPr>
        <p:txBody>
          <a:bodyPr/>
          <a:lstStyle/>
          <a:p>
            <a:r>
              <a:rPr lang="es-ES" dirty="0">
                <a:hlinkClick r:id="rId3"/>
              </a:rPr>
              <a:t>http://www.uaem.mx/estudiantes-y-egresados/procuraduria-de-los-derechos-academicos/</a:t>
            </a:r>
            <a:endParaRPr lang="es-ES" dirty="0"/>
          </a:p>
          <a:p>
            <a:endParaRPr lang="es-MX" dirty="0"/>
          </a:p>
        </p:txBody>
      </p:sp>
      <p:sp>
        <p:nvSpPr>
          <p:cNvPr id="14" name="CuadroTexto 13"/>
          <p:cNvSpPr txBox="1"/>
          <p:nvPr/>
        </p:nvSpPr>
        <p:spPr>
          <a:xfrm>
            <a:off x="1095277" y="2496859"/>
            <a:ext cx="7570917" cy="646331"/>
          </a:xfrm>
          <a:prstGeom prst="rect">
            <a:avLst/>
          </a:prstGeom>
          <a:noFill/>
        </p:spPr>
        <p:txBody>
          <a:bodyPr wrap="square" rtlCol="0">
            <a:spAutoFit/>
          </a:bodyPr>
          <a:lstStyle/>
          <a:p>
            <a:r>
              <a:rPr lang="es-ES" b="1" dirty="0" smtClean="0">
                <a:solidFill>
                  <a:schemeClr val="bg1"/>
                </a:solidFill>
              </a:rPr>
              <a:t>Edificio principal.</a:t>
            </a:r>
            <a:endParaRPr lang="es-ES" b="1" dirty="0">
              <a:solidFill>
                <a:schemeClr val="bg1"/>
              </a:solidFill>
            </a:endParaRPr>
          </a:p>
          <a:p>
            <a:endParaRPr lang="es-MX" dirty="0"/>
          </a:p>
        </p:txBody>
      </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185" y="5793251"/>
            <a:ext cx="533608" cy="519186"/>
          </a:xfrm>
          <a:prstGeom prst="rect">
            <a:avLst/>
          </a:prstGeom>
        </p:spPr>
      </p:pic>
      <p:pic>
        <p:nvPicPr>
          <p:cNvPr id="16" name="Imagen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800" y="4929707"/>
            <a:ext cx="679993" cy="679993"/>
          </a:xfrm>
          <a:prstGeom prst="rect">
            <a:avLst/>
          </a:prstGeom>
        </p:spPr>
      </p:pic>
      <p:pic>
        <p:nvPicPr>
          <p:cNvPr id="18" name="Imagen 17"/>
          <p:cNvPicPr>
            <a:picLocks noChangeAspect="1"/>
          </p:cNvPicPr>
          <p:nvPr/>
        </p:nvPicPr>
        <p:blipFill>
          <a:blip r:embed="rId6" cstate="print">
            <a:extLst>
              <a:ext uri="{BEBA8EAE-BF5A-486C-A8C5-ECC9F3942E4B}">
                <a14:imgProps xmlns:a14="http://schemas.microsoft.com/office/drawing/2010/main">
                  <a14:imgLayer r:embed="rId7">
                    <a14:imgEffect>
                      <a14:backgroundRemoval t="3111" b="96889" l="0" r="98667"/>
                    </a14:imgEffect>
                  </a14:imgLayer>
                </a14:imgProps>
              </a:ext>
              <a:ext uri="{28A0092B-C50C-407E-A947-70E740481C1C}">
                <a14:useLocalDpi xmlns:a14="http://schemas.microsoft.com/office/drawing/2010/main" val="0"/>
              </a:ext>
            </a:extLst>
          </a:blip>
          <a:stretch>
            <a:fillRect/>
          </a:stretch>
        </p:blipFill>
        <p:spPr>
          <a:xfrm>
            <a:off x="690664" y="3266232"/>
            <a:ext cx="335593" cy="335593"/>
          </a:xfrm>
          <a:prstGeom prst="rect">
            <a:avLst/>
          </a:prstGeom>
        </p:spPr>
      </p:pic>
      <p:pic>
        <p:nvPicPr>
          <p:cNvPr id="19" name="Imagen 18"/>
          <p:cNvPicPr>
            <a:picLocks noChangeAspect="1"/>
          </p:cNvPicPr>
          <p:nvPr/>
        </p:nvPicPr>
        <p:blipFill>
          <a:blip r:embed="rId8" cstate="print">
            <a:extLst>
              <a:ext uri="{BEBA8EAE-BF5A-486C-A8C5-ECC9F3942E4B}">
                <a14:imgProps xmlns:a14="http://schemas.microsoft.com/office/drawing/2010/main">
                  <a14:imgLayer r:embed="rId9">
                    <a14:imgEffect>
                      <a14:backgroundRemoval t="5500" b="91000" l="0" r="91500"/>
                    </a14:imgEffect>
                  </a14:imgLayer>
                </a14:imgProps>
              </a:ext>
              <a:ext uri="{28A0092B-C50C-407E-A947-70E740481C1C}">
                <a14:useLocalDpi xmlns:a14="http://schemas.microsoft.com/office/drawing/2010/main" val="0"/>
              </a:ext>
            </a:extLst>
          </a:blip>
          <a:stretch>
            <a:fillRect/>
          </a:stretch>
        </p:blipFill>
        <p:spPr>
          <a:xfrm>
            <a:off x="495254" y="2340873"/>
            <a:ext cx="659539" cy="659539"/>
          </a:xfrm>
          <a:prstGeom prst="rect">
            <a:avLst/>
          </a:prstGeom>
        </p:spPr>
      </p:pic>
      <p:pic>
        <p:nvPicPr>
          <p:cNvPr id="8" name="Imagen 7"/>
          <p:cNvPicPr>
            <a:picLocks noChangeAspect="1"/>
          </p:cNvPicPr>
          <p:nvPr/>
        </p:nvPicPr>
        <p:blipFill>
          <a:blip r:embed="rId10"/>
          <a:stretch>
            <a:fillRect/>
          </a:stretch>
        </p:blipFill>
        <p:spPr>
          <a:xfrm>
            <a:off x="5929607" y="907524"/>
            <a:ext cx="6089412" cy="3479059"/>
          </a:xfrm>
          <a:prstGeom prst="rect">
            <a:avLst/>
          </a:prstGeom>
        </p:spPr>
      </p:pic>
      <p:pic>
        <p:nvPicPr>
          <p:cNvPr id="20" name="Imagen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853" y="3676379"/>
            <a:ext cx="1200221" cy="1200221"/>
          </a:xfrm>
          <a:prstGeom prst="rect">
            <a:avLst/>
          </a:prstGeom>
        </p:spPr>
      </p:pic>
    </p:spTree>
    <p:extLst>
      <p:ext uri="{BB962C8B-B14F-4D97-AF65-F5344CB8AC3E}">
        <p14:creationId xmlns:p14="http://schemas.microsoft.com/office/powerpoint/2010/main" val="3781886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Marcador de posición de imagen 15" descr="chico delante de pilas de biblioteca">
            <a:extLst>
              <a:ext uri="{FF2B5EF4-FFF2-40B4-BE49-F238E27FC236}">
                <a16:creationId xmlns:a16="http://schemas.microsoft.com/office/drawing/2014/main" id="{141CBC39-54B4-4424-84FB-FDAABDFFAE1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464300" y="0"/>
            <a:ext cx="5727700" cy="6858000"/>
          </a:xfrm>
        </p:spPr>
      </p:pic>
      <p:pic>
        <p:nvPicPr>
          <p:cNvPr id="5" name="Marcador de posición de imagen 4" descr="persona que lee un libro">
            <a:extLst>
              <a:ext uri="{FF2B5EF4-FFF2-40B4-BE49-F238E27FC236}">
                <a16:creationId xmlns:a16="http://schemas.microsoft.com/office/drawing/2014/main" id="{70316739-C7FA-4487-B86B-6CE17B09B020}"/>
              </a:ext>
            </a:extLst>
          </p:cNvPr>
          <p:cNvPicPr>
            <a:picLocks noGrp="1" noChangeAspect="1"/>
          </p:cNvPicPr>
          <p:nvPr>
            <p:ph type="pic" sz="quarter" idx="12"/>
          </p:nvPr>
        </p:nvPicPr>
        <p:blipFill rotWithShape="1">
          <a:blip r:embed="rId4" cstate="email">
            <a:extLst>
              <a:ext uri="{28A0092B-C50C-407E-A947-70E740481C1C}">
                <a14:useLocalDpi xmlns:a14="http://schemas.microsoft.com/office/drawing/2010/main"/>
              </a:ext>
            </a:extLst>
          </a:blip>
          <a:srcRect/>
          <a:stretch/>
        </p:blipFill>
        <p:spPr/>
      </p:pic>
      <p:grpSp>
        <p:nvGrpSpPr>
          <p:cNvPr id="9" name="Grupo 8" descr="elemento decorativo">
            <a:extLst>
              <a:ext uri="{FF2B5EF4-FFF2-40B4-BE49-F238E27FC236}">
                <a16:creationId xmlns:a16="http://schemas.microsoft.com/office/drawing/2014/main" id="{E7969C14-1078-4610-9BC5-74119C9B87BE}"/>
              </a:ext>
            </a:extLst>
          </p:cNvPr>
          <p:cNvGrpSpPr/>
          <p:nvPr/>
        </p:nvGrpSpPr>
        <p:grpSpPr>
          <a:xfrm>
            <a:off x="0" y="3808320"/>
            <a:ext cx="7833208" cy="2547440"/>
            <a:chOff x="0" y="3808320"/>
            <a:chExt cx="7833208" cy="2547440"/>
          </a:xfrm>
        </p:grpSpPr>
        <p:sp>
          <p:nvSpPr>
            <p:cNvPr id="10" name="Forma libre: Forma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dirty="0"/>
            </a:p>
          </p:txBody>
        </p:sp>
        <p:sp>
          <p:nvSpPr>
            <p:cNvPr id="11" name="Forma libre: Forma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dirty="0"/>
            </a:p>
          </p:txBody>
        </p:sp>
      </p:grpSp>
      <p:sp>
        <p:nvSpPr>
          <p:cNvPr id="14" name="Rectángulo 13" descr="elemento decorativo">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34" name="Marcador de texto 33">
            <a:extLst>
              <a:ext uri="{FF2B5EF4-FFF2-40B4-BE49-F238E27FC236}">
                <a16:creationId xmlns:a16="http://schemas.microsoft.com/office/drawing/2014/main" id="{859D862E-AE8E-482F-9E23-3C096FF03E54}"/>
              </a:ext>
            </a:extLst>
          </p:cNvPr>
          <p:cNvSpPr>
            <a:spLocks noGrp="1"/>
          </p:cNvSpPr>
          <p:nvPr>
            <p:ph type="body" sz="quarter" idx="11"/>
          </p:nvPr>
        </p:nvSpPr>
        <p:spPr/>
        <p:txBody>
          <a:bodyPr rtlCol="0"/>
          <a:lstStyle/>
          <a:p>
            <a:pPr marL="285750" indent="-285750" rtl="0">
              <a:buFont typeface="Wingdings" panose="05000000000000000000" pitchFamily="2" charset="2"/>
              <a:buChar char="ü"/>
            </a:pPr>
            <a:r>
              <a:rPr lang="es-ES" sz="2000" dirty="0" smtClean="0">
                <a:solidFill>
                  <a:schemeClr val="bg1"/>
                </a:solidFill>
              </a:rPr>
              <a:t>Derecho de petición</a:t>
            </a:r>
          </a:p>
          <a:p>
            <a:pPr marL="285750" indent="-285750" rtl="0">
              <a:buFont typeface="Wingdings" panose="05000000000000000000" pitchFamily="2" charset="2"/>
              <a:buChar char="ü"/>
            </a:pPr>
            <a:r>
              <a:rPr lang="es-ES" sz="2000" dirty="0" smtClean="0">
                <a:solidFill>
                  <a:schemeClr val="bg1"/>
                </a:solidFill>
              </a:rPr>
              <a:t>Derecho de asociación</a:t>
            </a:r>
          </a:p>
          <a:p>
            <a:pPr marL="285750" indent="-285750" rtl="0">
              <a:buFont typeface="Wingdings" panose="05000000000000000000" pitchFamily="2" charset="2"/>
              <a:buChar char="ü"/>
            </a:pPr>
            <a:endParaRPr lang="es-ES" dirty="0">
              <a:solidFill>
                <a:schemeClr val="bg1"/>
              </a:solidFill>
            </a:endParaRPr>
          </a:p>
        </p:txBody>
      </p:sp>
      <p:sp>
        <p:nvSpPr>
          <p:cNvPr id="33" name="Título 32">
            <a:extLst>
              <a:ext uri="{FF2B5EF4-FFF2-40B4-BE49-F238E27FC236}">
                <a16:creationId xmlns:a16="http://schemas.microsoft.com/office/drawing/2014/main" id="{18CDD97B-6E25-4FB4-B239-493E54AA0830}"/>
              </a:ext>
            </a:extLst>
          </p:cNvPr>
          <p:cNvSpPr>
            <a:spLocks noGrp="1"/>
          </p:cNvSpPr>
          <p:nvPr>
            <p:ph type="title"/>
          </p:nvPr>
        </p:nvSpPr>
        <p:spPr/>
        <p:txBody>
          <a:bodyPr rtlCol="0"/>
          <a:lstStyle/>
          <a:p>
            <a:pPr rtl="0"/>
            <a:r>
              <a:rPr lang="es-ES" b="1" dirty="0" smtClean="0">
                <a:solidFill>
                  <a:schemeClr val="bg1"/>
                </a:solidFill>
              </a:rPr>
              <a:t>Constitución política de los Estados Unidos Mexicanos</a:t>
            </a:r>
            <a:endParaRPr lang="es-ES" b="1" dirty="0">
              <a:solidFill>
                <a:schemeClr val="bg1"/>
              </a:solidFill>
            </a:endParaRPr>
          </a:p>
        </p:txBody>
      </p:sp>
      <p:sp>
        <p:nvSpPr>
          <p:cNvPr id="12" name="Marcador de número de diapositiva 5">
            <a:extLst>
              <a:ext uri="{FF2B5EF4-FFF2-40B4-BE49-F238E27FC236}">
                <a16:creationId xmlns:a16="http://schemas.microsoft.com/office/drawing/2014/main" id="{EC784E4D-7E61-4FDC-AD6A-E38867722409}"/>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s-ES" sz="1200" smtClean="0">
                <a:solidFill>
                  <a:schemeClr val="bg1"/>
                </a:solidFill>
              </a:rPr>
              <a:pPr algn="ctr" rtl="0"/>
              <a:t>2</a:t>
            </a:fld>
            <a:endParaRPr lang="es-ES" sz="1200" dirty="0">
              <a:solidFill>
                <a:schemeClr val="bg1"/>
              </a:solidFill>
            </a:endParaRPr>
          </a:p>
        </p:txBody>
      </p:sp>
    </p:spTree>
    <p:extLst>
      <p:ext uri="{BB962C8B-B14F-4D97-AF65-F5344CB8AC3E}">
        <p14:creationId xmlns:p14="http://schemas.microsoft.com/office/powerpoint/2010/main" val="22934185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descr="grupo de alumnos corriendo">
            <a:extLst>
              <a:ext uri="{FF2B5EF4-FFF2-40B4-BE49-F238E27FC236}">
                <a16:creationId xmlns:a16="http://schemas.microsoft.com/office/drawing/2014/main" id="{AEEE5BA3-06F1-4026-A0BB-B08891F46E8E}"/>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0" y="0"/>
            <a:ext cx="8087304" cy="6858000"/>
          </a:xfrm>
        </p:spPr>
      </p:pic>
      <p:grpSp>
        <p:nvGrpSpPr>
          <p:cNvPr id="9" name="Grupo 8" descr="elemento decorativo">
            <a:extLst>
              <a:ext uri="{FF2B5EF4-FFF2-40B4-BE49-F238E27FC236}">
                <a16:creationId xmlns:a16="http://schemas.microsoft.com/office/drawing/2014/main" id="{E7969C14-1078-4610-9BC5-74119C9B87BE}"/>
              </a:ext>
            </a:extLst>
          </p:cNvPr>
          <p:cNvGrpSpPr/>
          <p:nvPr/>
        </p:nvGrpSpPr>
        <p:grpSpPr>
          <a:xfrm>
            <a:off x="25852" y="3644496"/>
            <a:ext cx="7833208" cy="2742470"/>
            <a:chOff x="0" y="3808320"/>
            <a:chExt cx="7833208" cy="2547440"/>
          </a:xfrm>
        </p:grpSpPr>
        <p:sp>
          <p:nvSpPr>
            <p:cNvPr id="10" name="Forma libre: Forma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dirty="0"/>
            </a:p>
          </p:txBody>
        </p:sp>
        <p:sp>
          <p:nvSpPr>
            <p:cNvPr id="11" name="Forma libre: Forma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dirty="0"/>
            </a:p>
          </p:txBody>
        </p:sp>
      </p:grpSp>
      <p:sp>
        <p:nvSpPr>
          <p:cNvPr id="14" name="Rectángulo 13" descr="elemento decorativo">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15" name="Elipse 14" descr="elemento decorativo">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34" name="Marcador de texto 33">
            <a:extLst>
              <a:ext uri="{FF2B5EF4-FFF2-40B4-BE49-F238E27FC236}">
                <a16:creationId xmlns:a16="http://schemas.microsoft.com/office/drawing/2014/main" id="{859D862E-AE8E-482F-9E23-3C096FF03E54}"/>
              </a:ext>
            </a:extLst>
          </p:cNvPr>
          <p:cNvSpPr>
            <a:spLocks noGrp="1"/>
          </p:cNvSpPr>
          <p:nvPr>
            <p:ph type="body" sz="quarter" idx="11"/>
          </p:nvPr>
        </p:nvSpPr>
        <p:spPr>
          <a:xfrm>
            <a:off x="217981" y="4211438"/>
            <a:ext cx="5678714" cy="1005840"/>
          </a:xfrm>
        </p:spPr>
        <p:txBody>
          <a:bodyPr rtlCol="0"/>
          <a:lstStyle/>
          <a:p>
            <a:pPr algn="just"/>
            <a:endParaRPr lang="es-MX" sz="2000" dirty="0" smtClean="0"/>
          </a:p>
          <a:p>
            <a:pPr algn="just"/>
            <a:r>
              <a:rPr lang="es-MX" sz="2000" dirty="0" smtClean="0"/>
              <a:t>ARTÍCULO </a:t>
            </a:r>
            <a:r>
              <a:rPr lang="es-MX" sz="2000" dirty="0"/>
              <a:t>139.- DE LOS DERECHOS DE LAS PERSONAS ESTUDIANTES: Son derechos de las personas estudiantes de la Universidad:</a:t>
            </a:r>
            <a:endParaRPr lang="es-ES" sz="2000" dirty="0">
              <a:solidFill>
                <a:schemeClr val="tx1"/>
              </a:solidFill>
              <a:latin typeface="Arial" panose="020B0604020202020204" pitchFamily="34" charset="0"/>
              <a:cs typeface="Arial" panose="020B0604020202020204" pitchFamily="34" charset="0"/>
            </a:endParaRPr>
          </a:p>
        </p:txBody>
      </p:sp>
      <p:sp>
        <p:nvSpPr>
          <p:cNvPr id="33" name="Título 32">
            <a:extLst>
              <a:ext uri="{FF2B5EF4-FFF2-40B4-BE49-F238E27FC236}">
                <a16:creationId xmlns:a16="http://schemas.microsoft.com/office/drawing/2014/main" id="{18CDD97B-6E25-4FB4-B239-493E54AA0830}"/>
              </a:ext>
            </a:extLst>
          </p:cNvPr>
          <p:cNvSpPr>
            <a:spLocks noGrp="1"/>
          </p:cNvSpPr>
          <p:nvPr>
            <p:ph type="title"/>
          </p:nvPr>
        </p:nvSpPr>
        <p:spPr>
          <a:xfrm>
            <a:off x="742269" y="3690917"/>
            <a:ext cx="5005614" cy="822960"/>
          </a:xfrm>
        </p:spPr>
        <p:txBody>
          <a:bodyPr rtlCol="0"/>
          <a:lstStyle/>
          <a:p>
            <a:pPr rtl="0"/>
            <a:r>
              <a:rPr lang="es-ES" dirty="0" smtClean="0">
                <a:solidFill>
                  <a:schemeClr val="tx1"/>
                </a:solidFill>
                <a:latin typeface="Britannic Bold" panose="020B0903060703020204" pitchFamily="34" charset="0"/>
              </a:rPr>
              <a:t>ESTATUTO UNIVERSITARIO</a:t>
            </a:r>
            <a:endParaRPr lang="es-ES" dirty="0">
              <a:solidFill>
                <a:schemeClr val="tx1"/>
              </a:solidFill>
              <a:latin typeface="Britannic Bold" panose="020B0903060703020204" pitchFamily="34" charset="0"/>
            </a:endParaRPr>
          </a:p>
        </p:txBody>
      </p:sp>
      <p:sp>
        <p:nvSpPr>
          <p:cNvPr id="13" name="Marcador de número de diapositiva 5">
            <a:extLst>
              <a:ext uri="{FF2B5EF4-FFF2-40B4-BE49-F238E27FC236}">
                <a16:creationId xmlns:a16="http://schemas.microsoft.com/office/drawing/2014/main" id="{D803F682-0E68-4ECD-A92D-F73743FF2E6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s-ES" sz="1200" smtClean="0">
                <a:solidFill>
                  <a:schemeClr val="bg1"/>
                </a:solidFill>
              </a:rPr>
              <a:pPr algn="ctr" rtl="0"/>
              <a:t>3</a:t>
            </a:fld>
            <a:endParaRPr lang="es-ES" sz="1200" dirty="0">
              <a:solidFill>
                <a:schemeClr val="bg1"/>
              </a:solidFill>
            </a:endParaRPr>
          </a:p>
        </p:txBody>
      </p:sp>
      <p:pic>
        <p:nvPicPr>
          <p:cNvPr id="16" name="Marcador de posición de imagen 15" descr="pila de libros en el suelo">
            <a:extLst>
              <a:ext uri="{FF2B5EF4-FFF2-40B4-BE49-F238E27FC236}">
                <a16:creationId xmlns:a16="http://schemas.microsoft.com/office/drawing/2014/main" id="{4E408D58-0A21-4D16-A8D8-54C17D5AD4A1}"/>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67656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posición de imagen 12" descr="personas riéndose frente a la pantalla de un portátil">
            <a:extLst>
              <a:ext uri="{FF2B5EF4-FFF2-40B4-BE49-F238E27FC236}">
                <a16:creationId xmlns:a16="http://schemas.microsoft.com/office/drawing/2014/main" id="{9402120B-1989-41A6-9ED1-21A56316A60D}"/>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0" y="0"/>
            <a:ext cx="8087304" cy="6858000"/>
          </a:xfrm>
        </p:spPr>
      </p:pic>
      <p:pic>
        <p:nvPicPr>
          <p:cNvPr id="5" name="Marcador de posición de imagen 4" descr="grupo de alumnos en la graduación">
            <a:extLst>
              <a:ext uri="{FF2B5EF4-FFF2-40B4-BE49-F238E27FC236}">
                <a16:creationId xmlns:a16="http://schemas.microsoft.com/office/drawing/2014/main" id="{BD0958B7-E663-4510-9C53-EE09FEEB7365}"/>
              </a:ext>
            </a:extLst>
          </p:cNvPr>
          <p:cNvPicPr>
            <a:picLocks noGrp="1" noChangeAspect="1"/>
          </p:cNvPicPr>
          <p:nvPr>
            <p:ph type="pic" sz="quarter" idx="13"/>
          </p:nvPr>
        </p:nvPicPr>
        <p:blipFill rotWithShape="1">
          <a:blip r:embed="rId4" cstate="email">
            <a:extLst>
              <a:ext uri="{28A0092B-C50C-407E-A947-70E740481C1C}">
                <a14:useLocalDpi xmlns:a14="http://schemas.microsoft.com/office/drawing/2010/main"/>
              </a:ext>
            </a:extLst>
          </a:blip>
          <a:srcRect/>
          <a:stretch/>
        </p:blipFill>
        <p:spPr>
          <a:xfrm>
            <a:off x="6464300" y="0"/>
            <a:ext cx="5727700" cy="6858000"/>
          </a:xfrm>
        </p:spPr>
      </p:pic>
      <p:grpSp>
        <p:nvGrpSpPr>
          <p:cNvPr id="9" name="Grupo 8" descr="elemento decorativo">
            <a:extLst>
              <a:ext uri="{FF2B5EF4-FFF2-40B4-BE49-F238E27FC236}">
                <a16:creationId xmlns:a16="http://schemas.microsoft.com/office/drawing/2014/main" id="{E7969C14-1078-4610-9BC5-74119C9B87BE}"/>
              </a:ext>
            </a:extLst>
          </p:cNvPr>
          <p:cNvGrpSpPr/>
          <p:nvPr/>
        </p:nvGrpSpPr>
        <p:grpSpPr>
          <a:xfrm>
            <a:off x="0" y="3808320"/>
            <a:ext cx="7833208" cy="2547440"/>
            <a:chOff x="0" y="3808320"/>
            <a:chExt cx="7833208" cy="2547440"/>
          </a:xfrm>
        </p:grpSpPr>
        <p:sp>
          <p:nvSpPr>
            <p:cNvPr id="10" name="Forma libre: Forma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dirty="0"/>
            </a:p>
          </p:txBody>
        </p:sp>
        <p:sp>
          <p:nvSpPr>
            <p:cNvPr id="11" name="Forma libre: Forma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dirty="0"/>
            </a:p>
          </p:txBody>
        </p:sp>
      </p:grpSp>
      <p:sp>
        <p:nvSpPr>
          <p:cNvPr id="14" name="Rectángulo 13" descr="elemento decorativo">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34" name="Marcador de texto 33">
            <a:extLst>
              <a:ext uri="{FF2B5EF4-FFF2-40B4-BE49-F238E27FC236}">
                <a16:creationId xmlns:a16="http://schemas.microsoft.com/office/drawing/2014/main" id="{859D862E-AE8E-482F-9E23-3C096FF03E54}"/>
              </a:ext>
            </a:extLst>
          </p:cNvPr>
          <p:cNvSpPr>
            <a:spLocks noGrp="1"/>
          </p:cNvSpPr>
          <p:nvPr>
            <p:ph type="body" sz="quarter" idx="11"/>
          </p:nvPr>
        </p:nvSpPr>
        <p:spPr>
          <a:xfrm>
            <a:off x="705090" y="4076200"/>
            <a:ext cx="6120311" cy="1005840"/>
          </a:xfrm>
        </p:spPr>
        <p:txBody>
          <a:bodyPr rtlCol="0"/>
          <a:lstStyle/>
          <a:p>
            <a:pPr marL="285750" indent="-285750" algn="just">
              <a:buFont typeface="Wingdings" panose="05000000000000000000" pitchFamily="2" charset="2"/>
              <a:buChar char="ü"/>
            </a:pPr>
            <a:r>
              <a:rPr lang="es-MX" sz="2000" dirty="0">
                <a:solidFill>
                  <a:schemeClr val="bg1"/>
                </a:solidFill>
              </a:rPr>
              <a:t>I. Recibir una educación laica, científica y humanística, en un espíritu de comprensión, paz y tolerancia, conforme a los criterios estipulados en el artículo 3 de la Constitución Política de los Estados Unidos Mexicanos</a:t>
            </a:r>
            <a:r>
              <a:rPr lang="es-MX" sz="2000" dirty="0"/>
              <a:t>;</a:t>
            </a:r>
            <a:endParaRPr lang="es-ES" sz="2000" dirty="0">
              <a:solidFill>
                <a:schemeClr val="bg1"/>
              </a:solidFill>
              <a:latin typeface="Arial" panose="020B0604020202020204" pitchFamily="34" charset="0"/>
              <a:cs typeface="Arial" panose="020B0604020202020204" pitchFamily="34" charset="0"/>
            </a:endParaRPr>
          </a:p>
        </p:txBody>
      </p:sp>
      <p:sp>
        <p:nvSpPr>
          <p:cNvPr id="33" name="Título 32">
            <a:extLst>
              <a:ext uri="{FF2B5EF4-FFF2-40B4-BE49-F238E27FC236}">
                <a16:creationId xmlns:a16="http://schemas.microsoft.com/office/drawing/2014/main" id="{18CDD97B-6E25-4FB4-B239-493E54AA0830}"/>
              </a:ext>
            </a:extLst>
          </p:cNvPr>
          <p:cNvSpPr>
            <a:spLocks noGrp="1"/>
          </p:cNvSpPr>
          <p:nvPr>
            <p:ph type="title"/>
          </p:nvPr>
        </p:nvSpPr>
        <p:spPr>
          <a:xfrm>
            <a:off x="8253186" y="385083"/>
            <a:ext cx="5005614" cy="822960"/>
          </a:xfrm>
        </p:spPr>
        <p:txBody>
          <a:bodyPr rtlCol="0"/>
          <a:lstStyle/>
          <a:p>
            <a:r>
              <a:rPr lang="es-ES" dirty="0" smtClean="0">
                <a:solidFill>
                  <a:schemeClr val="bg1"/>
                </a:solidFill>
                <a:latin typeface="Britannic Bold" panose="020B0903060703020204" pitchFamily="34" charset="0"/>
              </a:rPr>
              <a:t>ESTATUTO </a:t>
            </a:r>
            <a:r>
              <a:rPr lang="es-ES" dirty="0" smtClean="0">
                <a:solidFill>
                  <a:schemeClr val="bg1"/>
                </a:solidFill>
                <a:latin typeface="Britannic Bold" panose="020B0903060703020204" pitchFamily="34" charset="0"/>
              </a:rPr>
              <a:t>UNIVERSITARIO </a:t>
            </a:r>
            <a:r>
              <a:rPr lang="es-MX" b="1" dirty="0">
                <a:solidFill>
                  <a:schemeClr val="bg1"/>
                </a:solidFill>
              </a:rPr>
              <a:t>ARTÍCULO </a:t>
            </a:r>
            <a:r>
              <a:rPr lang="es-MX" b="1" dirty="0" smtClean="0">
                <a:solidFill>
                  <a:schemeClr val="bg1"/>
                </a:solidFill>
              </a:rPr>
              <a:t>139.- DERECHOS</a:t>
            </a:r>
            <a:endParaRPr lang="es-ES" dirty="0">
              <a:solidFill>
                <a:schemeClr val="bg1"/>
              </a:solidFill>
              <a:latin typeface="Britannic Bold" panose="020B0903060703020204" pitchFamily="34" charset="0"/>
            </a:endParaRPr>
          </a:p>
        </p:txBody>
      </p:sp>
      <p:sp>
        <p:nvSpPr>
          <p:cNvPr id="12" name="Marcador de número de diapositiva 5">
            <a:extLst>
              <a:ext uri="{FF2B5EF4-FFF2-40B4-BE49-F238E27FC236}">
                <a16:creationId xmlns:a16="http://schemas.microsoft.com/office/drawing/2014/main" id="{B7F99E8F-CFBF-4A36-93EC-B66007DF4F2C}"/>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s-ES" sz="1200" smtClean="0">
                <a:solidFill>
                  <a:schemeClr val="bg1"/>
                </a:solidFill>
              </a:rPr>
              <a:pPr algn="ctr" rtl="0"/>
              <a:t>4</a:t>
            </a:fld>
            <a:endParaRPr lang="es-ES" sz="1200" dirty="0">
              <a:solidFill>
                <a:schemeClr val="bg1"/>
              </a:solidFill>
            </a:endParaRPr>
          </a:p>
        </p:txBody>
      </p:sp>
    </p:spTree>
    <p:extLst>
      <p:ext uri="{BB962C8B-B14F-4D97-AF65-F5344CB8AC3E}">
        <p14:creationId xmlns:p14="http://schemas.microsoft.com/office/powerpoint/2010/main" val="312097446"/>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descr="Un grupo de personas sentados alrededor de una mesa de madera&#10;">
            <a:extLst>
              <a:ext uri="{FF2B5EF4-FFF2-40B4-BE49-F238E27FC236}">
                <a16:creationId xmlns:a16="http://schemas.microsoft.com/office/drawing/2014/main" id="{D48306FF-9A46-43AC-BC11-DE5D9F2D1836}"/>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 y="0"/>
            <a:ext cx="12192000" cy="6858000"/>
          </a:xfrm>
        </p:spPr>
      </p:pic>
      <p:sp>
        <p:nvSpPr>
          <p:cNvPr id="52" name="Rectángulo 51" descr="elemento decorativo">
            <a:extLst>
              <a:ext uri="{FF2B5EF4-FFF2-40B4-BE49-F238E27FC236}">
                <a16:creationId xmlns:a16="http://schemas.microsoft.com/office/drawing/2014/main" id="{31664CF3-C0D1-4769-8E59-8694AF07951A}"/>
              </a:ext>
            </a:extLst>
          </p:cNvPr>
          <p:cNvSpPr/>
          <p:nvPr/>
        </p:nvSpPr>
        <p:spPr>
          <a:xfrm>
            <a:off x="0" y="1"/>
            <a:ext cx="12191999" cy="6857999"/>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2" name="Título 41">
            <a:extLst>
              <a:ext uri="{FF2B5EF4-FFF2-40B4-BE49-F238E27FC236}">
                <a16:creationId xmlns:a16="http://schemas.microsoft.com/office/drawing/2014/main" id="{72FCEAE4-FA74-4446-B2F5-9AFA2DA139A2}"/>
              </a:ext>
            </a:extLst>
          </p:cNvPr>
          <p:cNvSpPr>
            <a:spLocks noGrp="1"/>
          </p:cNvSpPr>
          <p:nvPr>
            <p:ph type="ctrTitle"/>
          </p:nvPr>
        </p:nvSpPr>
        <p:spPr>
          <a:xfrm>
            <a:off x="233880" y="642394"/>
            <a:ext cx="5578995" cy="879928"/>
          </a:xfrm>
        </p:spPr>
        <p:txBody>
          <a:bodyPr rtlCol="0"/>
          <a:lstStyle/>
          <a:p>
            <a:pPr rtl="0"/>
            <a:r>
              <a:rPr lang="es-ES" sz="3600" b="0" dirty="0" smtClean="0">
                <a:latin typeface="Britannic Bold" panose="020B0903060703020204" pitchFamily="34" charset="0"/>
              </a:rPr>
              <a:t>ESTATUTO UNIVERSITARIO</a:t>
            </a:r>
            <a:endParaRPr lang="es-ES" sz="3600" b="0" dirty="0">
              <a:latin typeface="Britannic Bold" panose="020B0903060703020204" pitchFamily="34" charset="0"/>
            </a:endParaRPr>
          </a:p>
        </p:txBody>
      </p:sp>
      <p:sp>
        <p:nvSpPr>
          <p:cNvPr id="80" name="Marcador de texto 79">
            <a:extLst>
              <a:ext uri="{FF2B5EF4-FFF2-40B4-BE49-F238E27FC236}">
                <a16:creationId xmlns:a16="http://schemas.microsoft.com/office/drawing/2014/main" id="{40F0AA8D-0756-4350-8005-9BCD0DDB3B92}"/>
              </a:ext>
            </a:extLst>
          </p:cNvPr>
          <p:cNvSpPr>
            <a:spLocks noGrp="1"/>
          </p:cNvSpPr>
          <p:nvPr>
            <p:ph type="body" sz="quarter" idx="15"/>
          </p:nvPr>
        </p:nvSpPr>
        <p:spPr>
          <a:xfrm>
            <a:off x="528240" y="1522321"/>
            <a:ext cx="9491671" cy="4225335"/>
          </a:xfrm>
        </p:spPr>
        <p:txBody>
          <a:bodyPr rtlCol="0"/>
          <a:lstStyle/>
          <a:p>
            <a:pPr marL="342900" indent="-342900" algn="just">
              <a:buFont typeface="Wingdings" panose="05000000000000000000" pitchFamily="2" charset="2"/>
              <a:buChar char="ü"/>
            </a:pPr>
            <a:r>
              <a:rPr lang="es-MX" sz="2000" dirty="0"/>
              <a:t>II. Participar democráticamente en los órganos de gobierno de la Universidad y en los asuntos que les afecten como medio de formación ciudadana; </a:t>
            </a:r>
            <a:endParaRPr lang="es-MX" sz="2000" dirty="0" smtClean="0"/>
          </a:p>
          <a:p>
            <a:pPr marL="342900" indent="-342900" algn="just">
              <a:buFont typeface="Wingdings" panose="05000000000000000000" pitchFamily="2" charset="2"/>
              <a:buChar char="ü"/>
            </a:pPr>
            <a:r>
              <a:rPr lang="es-MX" sz="2000" dirty="0" smtClean="0"/>
              <a:t>III</a:t>
            </a:r>
            <a:r>
              <a:rPr lang="es-MX" sz="2000" dirty="0"/>
              <a:t>. Participar en los eventos que organice la Institución; </a:t>
            </a:r>
            <a:endParaRPr lang="es-MX" sz="2000" dirty="0" smtClean="0"/>
          </a:p>
          <a:p>
            <a:pPr marL="342900" indent="-342900" algn="just">
              <a:buFont typeface="Wingdings" panose="05000000000000000000" pitchFamily="2" charset="2"/>
              <a:buChar char="ü"/>
            </a:pPr>
            <a:r>
              <a:rPr lang="es-MX" sz="2000" dirty="0" smtClean="0"/>
              <a:t>IV</a:t>
            </a:r>
            <a:r>
              <a:rPr lang="es-MX" sz="2000" dirty="0"/>
              <a:t>. Obtener la documentación que acredite legalmente su trayectoria académica en la Institución, debiendo cubrir el pago de los derechos cuando así esté previsto en las disposiciones aplicables</a:t>
            </a:r>
            <a:r>
              <a:rPr lang="es-MX" sz="2000" dirty="0" smtClean="0"/>
              <a:t>;</a:t>
            </a:r>
          </a:p>
          <a:p>
            <a:pPr marL="342900" indent="-342900" algn="just">
              <a:buFont typeface="Wingdings" panose="05000000000000000000" pitchFamily="2" charset="2"/>
              <a:buChar char="ü"/>
            </a:pPr>
            <a:r>
              <a:rPr lang="es-MX" sz="2000" dirty="0"/>
              <a:t>Participar, en igualdad de condiciones, en las convocatorias de becas estipuladas en la Legislación y demás disposiciones aplicables; </a:t>
            </a:r>
            <a:endParaRPr lang="es-MX" sz="2000" dirty="0" smtClean="0"/>
          </a:p>
          <a:p>
            <a:pPr marL="342900" indent="-342900" algn="just">
              <a:buFont typeface="Wingdings" panose="05000000000000000000" pitchFamily="2" charset="2"/>
              <a:buChar char="ü"/>
            </a:pPr>
            <a:r>
              <a:rPr lang="es-MX" sz="2000" dirty="0" smtClean="0"/>
              <a:t>VI</a:t>
            </a:r>
            <a:r>
              <a:rPr lang="es-MX" sz="2000" dirty="0"/>
              <a:t>. Recibir de las y los trabajadores académicos apoyo para resolver sus problemas de estudio;</a:t>
            </a:r>
            <a:endParaRPr lang="es-ES" sz="2000" dirty="0">
              <a:latin typeface="Arial" panose="020B0604020202020204" pitchFamily="34" charset="0"/>
              <a:cs typeface="Arial" panose="020B0604020202020204" pitchFamily="34" charset="0"/>
            </a:endParaRPr>
          </a:p>
        </p:txBody>
      </p:sp>
      <p:grpSp>
        <p:nvGrpSpPr>
          <p:cNvPr id="7" name="Grupo 6" descr="elemento decorativo">
            <a:extLst>
              <a:ext uri="{FF2B5EF4-FFF2-40B4-BE49-F238E27FC236}">
                <a16:creationId xmlns:a16="http://schemas.microsoft.com/office/drawing/2014/main" id="{F5325EDA-7343-463C-83EC-5D799E8B8195}"/>
              </a:ext>
            </a:extLst>
          </p:cNvPr>
          <p:cNvGrpSpPr/>
          <p:nvPr/>
        </p:nvGrpSpPr>
        <p:grpSpPr>
          <a:xfrm>
            <a:off x="9621169" y="0"/>
            <a:ext cx="2570831" cy="6858001"/>
            <a:chOff x="9621170" y="0"/>
            <a:chExt cx="2570831" cy="6858001"/>
          </a:xfrm>
        </p:grpSpPr>
        <p:sp>
          <p:nvSpPr>
            <p:cNvPr id="32" name="Forma libre: Forma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dirty="0"/>
            </a:p>
          </p:txBody>
        </p:sp>
        <p:sp>
          <p:nvSpPr>
            <p:cNvPr id="30" name="Forma libre: Forma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dirty="0"/>
            </a:p>
          </p:txBody>
        </p:sp>
        <p:sp>
          <p:nvSpPr>
            <p:cNvPr id="28" name="Forma libre: Forma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accent1">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dirty="0"/>
            </a:p>
          </p:txBody>
        </p:sp>
        <p:sp>
          <p:nvSpPr>
            <p:cNvPr id="26" name="Forma libre: Forma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accent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dirty="0"/>
            </a:p>
          </p:txBody>
        </p:sp>
        <p:sp>
          <p:nvSpPr>
            <p:cNvPr id="24" name="Forma libre: Forma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accent1">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dirty="0"/>
            </a:p>
          </p:txBody>
        </p:sp>
      </p:grpSp>
    </p:spTree>
    <p:extLst>
      <p:ext uri="{BB962C8B-B14F-4D97-AF65-F5344CB8AC3E}">
        <p14:creationId xmlns:p14="http://schemas.microsoft.com/office/powerpoint/2010/main" val="355560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5763" b="15763"/>
          <a:stretch>
            <a:fillRect/>
          </a:stretch>
        </p:blipFill>
        <p:spPr/>
      </p:pic>
      <p:sp>
        <p:nvSpPr>
          <p:cNvPr id="3" name="Título 2"/>
          <p:cNvSpPr>
            <a:spLocks noGrp="1"/>
          </p:cNvSpPr>
          <p:nvPr>
            <p:ph type="ctrTitle"/>
          </p:nvPr>
        </p:nvSpPr>
        <p:spPr>
          <a:xfrm>
            <a:off x="7187911" y="124792"/>
            <a:ext cx="4379976" cy="681848"/>
          </a:xfrm>
        </p:spPr>
        <p:txBody>
          <a:bodyPr/>
          <a:lstStyle/>
          <a:p>
            <a:r>
              <a:rPr lang="es-MX" sz="2400" dirty="0" smtClean="0">
                <a:latin typeface="Britannic Bold" panose="020B0903060703020204" pitchFamily="34" charset="0"/>
              </a:rPr>
              <a:t>ESTATUTO UNIVERSITARIO</a:t>
            </a:r>
            <a:endParaRPr lang="es-MX" sz="2400" dirty="0">
              <a:latin typeface="Britannic Bold" panose="020B0903060703020204" pitchFamily="34" charset="0"/>
            </a:endParaRPr>
          </a:p>
        </p:txBody>
      </p:sp>
      <p:sp>
        <p:nvSpPr>
          <p:cNvPr id="4" name="Subtítulo 3"/>
          <p:cNvSpPr>
            <a:spLocks noGrp="1"/>
          </p:cNvSpPr>
          <p:nvPr>
            <p:ph type="subTitle" idx="1"/>
          </p:nvPr>
        </p:nvSpPr>
        <p:spPr>
          <a:xfrm>
            <a:off x="7187911" y="1285612"/>
            <a:ext cx="4379976" cy="4374959"/>
          </a:xfrm>
        </p:spPr>
        <p:txBody>
          <a:bodyPr/>
          <a:lstStyle/>
          <a:p>
            <a:pPr marL="285750" indent="-285750" algn="just">
              <a:buFont typeface="Wingdings" panose="05000000000000000000" pitchFamily="2" charset="2"/>
              <a:buChar char="ü"/>
            </a:pPr>
            <a:r>
              <a:rPr lang="es-MX" dirty="0"/>
              <a:t>VII. Votar y ser votado en los procesos electorales para Consejeros Técnicos y Universitarios conforme a lo previsto en la Legislación Universitaria; </a:t>
            </a:r>
            <a:endParaRPr lang="es-MX" dirty="0" smtClean="0"/>
          </a:p>
          <a:p>
            <a:pPr marL="285750" indent="-285750" algn="just">
              <a:buFont typeface="Wingdings" panose="05000000000000000000" pitchFamily="2" charset="2"/>
              <a:buChar char="ü"/>
            </a:pPr>
            <a:r>
              <a:rPr lang="es-MX" dirty="0" smtClean="0"/>
              <a:t>VIII. Ser </a:t>
            </a:r>
            <a:r>
              <a:rPr lang="es-MX" dirty="0"/>
              <a:t>respetada en su dignidad, derechos humanos y constitucionales</a:t>
            </a:r>
            <a:r>
              <a:rPr lang="es-MX" dirty="0" smtClean="0"/>
              <a:t>;</a:t>
            </a:r>
          </a:p>
          <a:p>
            <a:pPr marL="285750" indent="-285750" algn="just">
              <a:buFont typeface="Wingdings" panose="05000000000000000000" pitchFamily="2" charset="2"/>
              <a:buChar char="ü"/>
            </a:pPr>
            <a:r>
              <a:rPr lang="es-MX" dirty="0" smtClean="0"/>
              <a:t> </a:t>
            </a:r>
            <a:r>
              <a:rPr lang="es-MX" dirty="0"/>
              <a:t>IX. Hacer uso de la infraestructura y servicios que ofrece la Universidad para su formación</a:t>
            </a:r>
            <a:r>
              <a:rPr lang="es-MX" dirty="0" smtClean="0"/>
              <a:t>;</a:t>
            </a:r>
          </a:p>
          <a:p>
            <a:pPr marL="285750" indent="-285750" algn="just">
              <a:buFont typeface="Wingdings" panose="05000000000000000000" pitchFamily="2" charset="2"/>
              <a:buChar char="ü"/>
            </a:pPr>
            <a:r>
              <a:rPr lang="es-MX" dirty="0"/>
              <a:t>X. Recibir los créditos escolares de los programas educativos que se encuentre cursando en la Institución en términos de las disposiciones aplicables; </a:t>
            </a:r>
            <a:endParaRPr lang="es-MX" dirty="0">
              <a:cs typeface="Arial" panose="020B0604020202020204" pitchFamily="34" charset="0"/>
            </a:endParaRPr>
          </a:p>
        </p:txBody>
      </p:sp>
    </p:spTree>
    <p:extLst>
      <p:ext uri="{BB962C8B-B14F-4D97-AF65-F5344CB8AC3E}">
        <p14:creationId xmlns:p14="http://schemas.microsoft.com/office/powerpoint/2010/main" val="3240249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ción de imagen 8" descr="Dos niños mirando desde lo alto el lado de un puent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6553200" y="0"/>
            <a:ext cx="5638800" cy="6858000"/>
          </a:xfrm>
        </p:spPr>
      </p:pic>
      <p:sp>
        <p:nvSpPr>
          <p:cNvPr id="31" name="Marcador de texto 30">
            <a:extLst>
              <a:ext uri="{FF2B5EF4-FFF2-40B4-BE49-F238E27FC236}">
                <a16:creationId xmlns:a16="http://schemas.microsoft.com/office/drawing/2014/main" id="{A7DE1A1C-1BA0-439B-99B1-C80C5806DEFB}"/>
              </a:ext>
            </a:extLst>
          </p:cNvPr>
          <p:cNvSpPr>
            <a:spLocks noGrp="1"/>
          </p:cNvSpPr>
          <p:nvPr>
            <p:ph type="body" sz="quarter" idx="11"/>
          </p:nvPr>
        </p:nvSpPr>
        <p:spPr>
          <a:xfrm>
            <a:off x="183659" y="557439"/>
            <a:ext cx="6202278" cy="4248073"/>
          </a:xfrm>
        </p:spPr>
        <p:txBody>
          <a:bodyPr rtlCol="0"/>
          <a:lstStyle/>
          <a:p>
            <a:pPr algn="just">
              <a:buFont typeface="Wingdings" panose="05000000000000000000" pitchFamily="2" charset="2"/>
              <a:buChar char="ü"/>
            </a:pPr>
            <a:r>
              <a:rPr lang="es-MX" sz="2000" dirty="0">
                <a:solidFill>
                  <a:schemeClr val="tx1"/>
                </a:solidFill>
              </a:rPr>
              <a:t>XI. Ser tutelado (a) por la Universidad en la protección a la privacidad y protección de sus datos personales</a:t>
            </a:r>
            <a:r>
              <a:rPr lang="es-MX" sz="2000" dirty="0" smtClean="0">
                <a:solidFill>
                  <a:schemeClr val="tx1"/>
                </a:solidFill>
              </a:rPr>
              <a:t>;</a:t>
            </a:r>
          </a:p>
          <a:p>
            <a:pPr algn="just">
              <a:buFont typeface="Wingdings" panose="05000000000000000000" pitchFamily="2" charset="2"/>
              <a:buChar char="ü"/>
            </a:pPr>
            <a:endParaRPr lang="es-MX" sz="2000" dirty="0">
              <a:solidFill>
                <a:schemeClr val="tx1"/>
              </a:solidFill>
              <a:latin typeface="Arial" panose="020B0604020202020204" pitchFamily="34" charset="0"/>
              <a:cs typeface="Arial" panose="020B0604020202020204" pitchFamily="34" charset="0"/>
            </a:endParaRPr>
          </a:p>
          <a:p>
            <a:pPr algn="just">
              <a:buFont typeface="Wingdings" panose="05000000000000000000" pitchFamily="2" charset="2"/>
              <a:buChar char="ü"/>
            </a:pPr>
            <a:r>
              <a:rPr lang="es-MX" sz="2000" dirty="0">
                <a:solidFill>
                  <a:schemeClr val="tx1"/>
                </a:solidFill>
              </a:rPr>
              <a:t>XII. Recibir de la persona titular de la Dirección de la Unidad Académica o titular de la dependencia administrativa a la que se encuentre inscrito, la notificación fundada y motivada por escrito cuando sea dado de baja por cualquiera de las causas que la Legislación Universitaria prevé; </a:t>
            </a:r>
            <a:endParaRPr lang="es-MX" sz="2000" dirty="0" smtClean="0">
              <a:solidFill>
                <a:schemeClr val="tx1"/>
              </a:solidFill>
            </a:endParaRPr>
          </a:p>
          <a:p>
            <a:pPr algn="just">
              <a:buFont typeface="Wingdings" panose="05000000000000000000" pitchFamily="2" charset="2"/>
              <a:buChar char="ü"/>
            </a:pPr>
            <a:endParaRPr lang="es-MX" sz="2000" dirty="0" smtClean="0">
              <a:solidFill>
                <a:schemeClr val="tx1"/>
              </a:solidFill>
            </a:endParaRPr>
          </a:p>
          <a:p>
            <a:pPr algn="just">
              <a:buFont typeface="Wingdings" panose="05000000000000000000" pitchFamily="2" charset="2"/>
              <a:buChar char="ü"/>
            </a:pPr>
            <a:r>
              <a:rPr lang="es-MX" sz="2000" dirty="0" smtClean="0">
                <a:solidFill>
                  <a:schemeClr val="tx1"/>
                </a:solidFill>
              </a:rPr>
              <a:t>XIII</a:t>
            </a:r>
            <a:r>
              <a:rPr lang="es-MX" sz="2000" dirty="0">
                <a:solidFill>
                  <a:schemeClr val="tx1"/>
                </a:solidFill>
              </a:rPr>
              <a:t>. Apelar, en los términos previstos en la Legislación Universitaria las calificaciones de las evaluaciones en las que tuviere inconformidad; </a:t>
            </a:r>
            <a:endParaRPr lang="es-MX" sz="2000" dirty="0" smtClean="0">
              <a:solidFill>
                <a:schemeClr val="tx1"/>
              </a:solidFill>
            </a:endParaRPr>
          </a:p>
          <a:p>
            <a:pPr algn="just">
              <a:buFont typeface="Wingdings" panose="05000000000000000000" pitchFamily="2" charset="2"/>
              <a:buChar char="ü"/>
            </a:pPr>
            <a:endParaRPr lang="es-MX" sz="2000" dirty="0" smtClean="0">
              <a:solidFill>
                <a:schemeClr val="tx1"/>
              </a:solidFill>
            </a:endParaRPr>
          </a:p>
          <a:p>
            <a:pPr algn="just">
              <a:buFont typeface="Wingdings" panose="05000000000000000000" pitchFamily="2" charset="2"/>
              <a:buChar char="ü"/>
            </a:pPr>
            <a:r>
              <a:rPr lang="es-MX" sz="2000" dirty="0" smtClean="0">
                <a:solidFill>
                  <a:schemeClr val="tx1"/>
                </a:solidFill>
              </a:rPr>
              <a:t>XIV</a:t>
            </a:r>
            <a:r>
              <a:rPr lang="es-MX" sz="2000" dirty="0">
                <a:solidFill>
                  <a:schemeClr val="tx1"/>
                </a:solidFill>
              </a:rPr>
              <a:t>. Ser oídos por las y los trabajadores académicos, administrativos y autoridades e instancias de la universidad en sus peticiones, sugerencias y proyectos cuando las manifiesten de manera pacífica, por escrito y con el debido respeto;</a:t>
            </a:r>
            <a:endParaRPr lang="es-ES" sz="2000" dirty="0">
              <a:solidFill>
                <a:schemeClr val="tx1"/>
              </a:solidFill>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DFF36EE7-AE57-42F4-ACA9-A328C1F4EA02}"/>
              </a:ext>
            </a:extLst>
          </p:cNvPr>
          <p:cNvSpPr>
            <a:spLocks noGrp="1"/>
          </p:cNvSpPr>
          <p:nvPr>
            <p:ph type="title"/>
          </p:nvPr>
        </p:nvSpPr>
        <p:spPr>
          <a:xfrm>
            <a:off x="700321" y="108989"/>
            <a:ext cx="10206264" cy="830997"/>
          </a:xfrm>
        </p:spPr>
        <p:txBody>
          <a:bodyPr rtlCol="0"/>
          <a:lstStyle/>
          <a:p>
            <a:r>
              <a:rPr lang="es-ES" sz="3200" b="1" dirty="0" smtClean="0">
                <a:solidFill>
                  <a:schemeClr val="tx1"/>
                </a:solidFill>
              </a:rPr>
              <a:t>ESTATUTO UNIVERSITARIO</a:t>
            </a:r>
            <a:endParaRPr lang="es-ES" sz="3200" dirty="0">
              <a:solidFill>
                <a:schemeClr val="tx1"/>
              </a:solidFill>
            </a:endParaRPr>
          </a:p>
        </p:txBody>
      </p:sp>
      <p:pic>
        <p:nvPicPr>
          <p:cNvPr id="40" name="Marcador de contenido 79" descr="Libro abierto">
            <a:extLst>
              <a:ext uri="{FF2B5EF4-FFF2-40B4-BE49-F238E27FC236}">
                <a16:creationId xmlns:a16="http://schemas.microsoft.com/office/drawing/2014/main" id="{C997398D-3BA0-47F4-93CE-55576CE45E21}"/>
              </a:ext>
            </a:extLst>
          </p:cNvPr>
          <p:cNvPicPr>
            <a:picLocks noGrp="1" noChangeAspect="1"/>
          </p:cNvPicPr>
          <p:nvPr>
            <p:ph sz="quarter" idx="13"/>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6029133" y="294885"/>
            <a:ext cx="834475" cy="834475"/>
          </a:xfrm>
        </p:spPr>
      </p:pic>
      <p:grpSp>
        <p:nvGrpSpPr>
          <p:cNvPr id="7" name="Grupo 6" descr="elemento decorativo">
            <a:extLst>
              <a:ext uri="{FF2B5EF4-FFF2-40B4-BE49-F238E27FC236}">
                <a16:creationId xmlns:a16="http://schemas.microsoft.com/office/drawing/2014/main" id="{F5325EDA-7343-463C-83EC-5D799E8B8195}"/>
              </a:ext>
            </a:extLst>
          </p:cNvPr>
          <p:cNvGrpSpPr/>
          <p:nvPr/>
        </p:nvGrpSpPr>
        <p:grpSpPr>
          <a:xfrm>
            <a:off x="9621170" y="0"/>
            <a:ext cx="2570831" cy="6858001"/>
            <a:chOff x="9621170" y="0"/>
            <a:chExt cx="2570831" cy="6858001"/>
          </a:xfrm>
        </p:grpSpPr>
        <p:sp>
          <p:nvSpPr>
            <p:cNvPr id="32" name="Forma libre: Forma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dirty="0"/>
            </a:p>
          </p:txBody>
        </p:sp>
        <p:sp>
          <p:nvSpPr>
            <p:cNvPr id="30" name="Forma libre: Forma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dirty="0"/>
            </a:p>
          </p:txBody>
        </p:sp>
        <p:sp>
          <p:nvSpPr>
            <p:cNvPr id="28" name="Forma libre: Forma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dirty="0"/>
            </a:p>
          </p:txBody>
        </p:sp>
        <p:sp>
          <p:nvSpPr>
            <p:cNvPr id="26" name="Forma libre: Forma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dirty="0"/>
            </a:p>
          </p:txBody>
        </p:sp>
        <p:sp>
          <p:nvSpPr>
            <p:cNvPr id="24" name="Forma libre: Forma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dirty="0"/>
            </a:p>
          </p:txBody>
        </p:sp>
      </p:grpSp>
      <p:sp>
        <p:nvSpPr>
          <p:cNvPr id="14" name="Rectángulo 13">
            <a:extLst>
              <a:ext uri="{FF2B5EF4-FFF2-40B4-BE49-F238E27FC236}">
                <a16:creationId xmlns:a16="http://schemas.microsoft.com/office/drawing/2014/main" id="{C862BC4D-BD7A-417E-A34A-59CE4D4A6AC8}"/>
              </a:ext>
            </a:extLst>
          </p:cNvPr>
          <p:cNvSpPr/>
          <p:nvPr/>
        </p:nvSpPr>
        <p:spPr>
          <a:xfrm>
            <a:off x="6553198" y="6236347"/>
            <a:ext cx="5638801" cy="2108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16" name="Marcador de número de diapositiva 5">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s-ES" sz="1200" smtClean="0">
                <a:solidFill>
                  <a:schemeClr val="bg1"/>
                </a:solidFill>
              </a:rPr>
              <a:pPr algn="ctr" rtl="0"/>
              <a:t>7</a:t>
            </a:fld>
            <a:endParaRPr lang="es-ES" sz="1200" dirty="0">
              <a:solidFill>
                <a:schemeClr val="bg1"/>
              </a:solidFill>
            </a:endParaRPr>
          </a:p>
        </p:txBody>
      </p:sp>
    </p:spTree>
    <p:extLst>
      <p:ext uri="{BB962C8B-B14F-4D97-AF65-F5344CB8AC3E}">
        <p14:creationId xmlns:p14="http://schemas.microsoft.com/office/powerpoint/2010/main" val="4130581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647774" y="211878"/>
            <a:ext cx="4379976" cy="681848"/>
          </a:xfrm>
        </p:spPr>
        <p:txBody>
          <a:bodyPr/>
          <a:lstStyle/>
          <a:p>
            <a:r>
              <a:rPr lang="es-MX" sz="2400" dirty="0" smtClean="0">
                <a:latin typeface="Britannic Bold" panose="020B0903060703020204" pitchFamily="34" charset="0"/>
              </a:rPr>
              <a:t>ESTATUTO UNIVERSITARIO</a:t>
            </a:r>
            <a:endParaRPr lang="es-MX" sz="2400" dirty="0">
              <a:latin typeface="Britannic Bold" panose="020B0903060703020204" pitchFamily="34" charset="0"/>
            </a:endParaRPr>
          </a:p>
        </p:txBody>
      </p:sp>
      <p:sp>
        <p:nvSpPr>
          <p:cNvPr id="4" name="Subtítulo 3"/>
          <p:cNvSpPr>
            <a:spLocks noGrp="1"/>
          </p:cNvSpPr>
          <p:nvPr>
            <p:ph type="subTitle" idx="1"/>
          </p:nvPr>
        </p:nvSpPr>
        <p:spPr>
          <a:xfrm>
            <a:off x="748358" y="1107378"/>
            <a:ext cx="4178808" cy="3403661"/>
          </a:xfrm>
        </p:spPr>
        <p:txBody>
          <a:bodyPr/>
          <a:lstStyle/>
          <a:p>
            <a:pPr marL="285750" indent="-285750" algn="just">
              <a:buFont typeface="Wingdings" panose="05000000000000000000" pitchFamily="2" charset="2"/>
              <a:buChar char="ü"/>
            </a:pPr>
            <a:r>
              <a:rPr lang="es-MX" dirty="0"/>
              <a:t>XV. Gozar de las libertades de pensamiento, expresión, conciencia, investigación, reunión y asociación en los términos establecidos por la Constitución Política de los Estados Unidos Mexicanos y la Legislación Universitaria; </a:t>
            </a:r>
            <a:endParaRPr lang="es-MX" dirty="0" smtClean="0"/>
          </a:p>
          <a:p>
            <a:pPr marL="285750" indent="-285750" algn="just">
              <a:buFont typeface="Wingdings" panose="05000000000000000000" pitchFamily="2" charset="2"/>
              <a:buChar char="ü"/>
            </a:pPr>
            <a:endParaRPr lang="es-MX" dirty="0" smtClean="0"/>
          </a:p>
          <a:p>
            <a:pPr marL="285750" indent="-285750" algn="just">
              <a:buFont typeface="Wingdings" panose="05000000000000000000" pitchFamily="2" charset="2"/>
              <a:buChar char="ü"/>
            </a:pPr>
            <a:r>
              <a:rPr lang="es-MX" dirty="0" smtClean="0"/>
              <a:t>XVI</a:t>
            </a:r>
            <a:r>
              <a:rPr lang="es-MX" dirty="0"/>
              <a:t>. Recibir los apoyos que la Institución les pueda facilitar para que, en caso de padecer alguna discapacidad se favorezca su plena integración en el ámbito escolar universitario; </a:t>
            </a:r>
            <a:r>
              <a:rPr lang="es-MX" dirty="0" smtClean="0"/>
              <a:t>y</a:t>
            </a:r>
          </a:p>
          <a:p>
            <a:pPr marL="285750" indent="-285750" algn="just">
              <a:buFont typeface="Wingdings" panose="05000000000000000000" pitchFamily="2" charset="2"/>
              <a:buChar char="ü"/>
            </a:pPr>
            <a:endParaRPr lang="es-MX" dirty="0" smtClean="0"/>
          </a:p>
          <a:p>
            <a:pPr marL="285750" indent="-285750" algn="just">
              <a:buFont typeface="Wingdings" panose="05000000000000000000" pitchFamily="2" charset="2"/>
              <a:buChar char="ü"/>
            </a:pPr>
            <a:r>
              <a:rPr lang="es-MX" dirty="0" smtClean="0"/>
              <a:t> </a:t>
            </a:r>
            <a:r>
              <a:rPr lang="es-MX" dirty="0"/>
              <a:t>XVII. Los demás que se deriven de la Legislación Universitaria.</a:t>
            </a:r>
            <a:endParaRPr lang="es-MX" dirty="0" smtClean="0"/>
          </a:p>
          <a:p>
            <a:pPr marL="285750" indent="-285750" algn="just">
              <a:buFont typeface="Wingdings" panose="05000000000000000000" pitchFamily="2" charset="2"/>
              <a:buChar char="ü"/>
            </a:pPr>
            <a:endParaRPr lang="es-MX" dirty="0">
              <a:latin typeface="Arial" panose="020B0604020202020204" pitchFamily="34" charset="0"/>
              <a:cs typeface="Arial" panose="020B0604020202020204" pitchFamily="34" charset="0"/>
            </a:endParaRPr>
          </a:p>
        </p:txBody>
      </p:sp>
      <p:pic>
        <p:nvPicPr>
          <p:cNvPr id="6" name="Marcador de posición de imagen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5759" b="15759"/>
          <a:stretch>
            <a:fillRect/>
          </a:stretch>
        </p:blipFill>
        <p:spPr>
          <a:xfrm>
            <a:off x="5515432" y="0"/>
            <a:ext cx="667656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0281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1250" b="31250"/>
          <a:stretch>
            <a:fillRect/>
          </a:stretch>
        </p:blipFill>
        <p:spPr>
          <a:xfrm>
            <a:off x="-3" y="296091"/>
            <a:ext cx="12192001" cy="6858000"/>
          </a:xfrm>
        </p:spPr>
      </p:pic>
      <p:sp>
        <p:nvSpPr>
          <p:cNvPr id="3" name="Título 2"/>
          <p:cNvSpPr>
            <a:spLocks noGrp="1"/>
          </p:cNvSpPr>
          <p:nvPr>
            <p:ph type="ctrTitle"/>
          </p:nvPr>
        </p:nvSpPr>
        <p:spPr>
          <a:xfrm>
            <a:off x="851597" y="817097"/>
            <a:ext cx="5330038" cy="1746504"/>
          </a:xfrm>
        </p:spPr>
        <p:txBody>
          <a:bodyPr/>
          <a:lstStyle/>
          <a:p>
            <a:r>
              <a:rPr lang="es-MX" sz="3600" dirty="0" smtClean="0">
                <a:latin typeface="Britannic Bold" panose="020B0903060703020204" pitchFamily="34" charset="0"/>
              </a:rPr>
              <a:t>REGLAMENTO GENERAL DE EXAMENES DE LA UAEM</a:t>
            </a:r>
            <a:endParaRPr lang="es-MX" sz="3600" dirty="0">
              <a:latin typeface="Britannic Bold" panose="020B0903060703020204" pitchFamily="34" charset="0"/>
            </a:endParaRPr>
          </a:p>
        </p:txBody>
      </p:sp>
      <p:sp>
        <p:nvSpPr>
          <p:cNvPr id="4" name="Subtítulo 3"/>
          <p:cNvSpPr>
            <a:spLocks noGrp="1"/>
          </p:cNvSpPr>
          <p:nvPr>
            <p:ph type="subTitle" idx="1"/>
          </p:nvPr>
        </p:nvSpPr>
        <p:spPr>
          <a:xfrm>
            <a:off x="6095998" y="3277486"/>
            <a:ext cx="5049510" cy="521208"/>
          </a:xfrm>
        </p:spPr>
        <p:txBody>
          <a:bodyPr/>
          <a:lstStyle/>
          <a:p>
            <a:pPr marL="342900" indent="-342900">
              <a:buFont typeface="Wingdings" panose="05000000000000000000" pitchFamily="2" charset="2"/>
              <a:buChar char="ü"/>
            </a:pPr>
            <a:r>
              <a:rPr lang="es-MX" sz="2400" dirty="0" smtClean="0"/>
              <a:t>Art.14. Derecho a participar en el examen</a:t>
            </a:r>
          </a:p>
          <a:p>
            <a:pPr marL="342900" indent="-342900">
              <a:buFont typeface="Wingdings" panose="05000000000000000000" pitchFamily="2" charset="2"/>
              <a:buChar char="ü"/>
            </a:pPr>
            <a:endParaRPr lang="es-MX" sz="2400" dirty="0" smtClean="0"/>
          </a:p>
          <a:p>
            <a:pPr marL="342900" indent="-342900">
              <a:buFont typeface="Wingdings" panose="05000000000000000000" pitchFamily="2" charset="2"/>
              <a:buChar char="ü"/>
            </a:pPr>
            <a:r>
              <a:rPr lang="es-MX" sz="2400" dirty="0" smtClean="0"/>
              <a:t>Art.17. De la revisión de exámenes</a:t>
            </a:r>
            <a:endParaRPr lang="es-MX" sz="2400" dirty="0"/>
          </a:p>
        </p:txBody>
      </p:sp>
    </p:spTree>
    <p:extLst>
      <p:ext uri="{BB962C8B-B14F-4D97-AF65-F5344CB8AC3E}">
        <p14:creationId xmlns:p14="http://schemas.microsoft.com/office/powerpoint/2010/main" val="13962991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1121</Words>
  <Application>Microsoft Office PowerPoint</Application>
  <PresentationFormat>Panorámica</PresentationFormat>
  <Paragraphs>73</Paragraphs>
  <Slides>14</Slides>
  <Notes>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14</vt:i4>
      </vt:variant>
    </vt:vector>
  </HeadingPairs>
  <TitlesOfParts>
    <vt:vector size="21" baseType="lpstr">
      <vt:lpstr>Arial</vt:lpstr>
      <vt:lpstr>Britannic Bold</vt:lpstr>
      <vt:lpstr>Calibri</vt:lpstr>
      <vt:lpstr>Calibri Light</vt:lpstr>
      <vt:lpstr>Corbel</vt:lpstr>
      <vt:lpstr>Wingdings</vt:lpstr>
      <vt:lpstr>Tema de Office</vt:lpstr>
      <vt:lpstr>Presentación de PowerPoint</vt:lpstr>
      <vt:lpstr>Constitución política de los Estados Unidos Mexicanos</vt:lpstr>
      <vt:lpstr>ESTATUTO UNIVERSITARIO</vt:lpstr>
      <vt:lpstr>ESTATUTO UNIVERSITARIO ARTÍCULO 139.- DERECHOS</vt:lpstr>
      <vt:lpstr>ESTATUTO UNIVERSITARIO</vt:lpstr>
      <vt:lpstr>ESTATUTO UNIVERSITARIO</vt:lpstr>
      <vt:lpstr>ESTATUTO UNIVERSITARIO</vt:lpstr>
      <vt:lpstr>ESTATUTO UNIVERSITARIO</vt:lpstr>
      <vt:lpstr>REGLAMENTO GENERAL DE EXAMENES DE LA UAEM</vt:lpstr>
      <vt:lpstr>ARTÍCULO 140.- OBLIGACIONES DE LOS ALUMNOS</vt:lpstr>
      <vt:lpstr>OBLIGACIONES DE LOS ALUMNOS</vt:lpstr>
      <vt:lpstr>OBLIGACIONES A LOS ALUMNOS </vt:lpstr>
      <vt:lpstr>Reglamento General de Exámenes</vt:lpstr>
      <vt:lpstr>CONTACTO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Dafne</dc:creator>
  <cp:lastModifiedBy>LORENZA</cp:lastModifiedBy>
  <cp:revision>9</cp:revision>
  <dcterms:created xsi:type="dcterms:W3CDTF">2021-05-27T16:59:30Z</dcterms:created>
  <dcterms:modified xsi:type="dcterms:W3CDTF">2023-01-26T17:47:19Z</dcterms:modified>
</cp:coreProperties>
</file>